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0" r:id="rId2"/>
    <p:sldId id="261" r:id="rId3"/>
    <p:sldId id="271" r:id="rId4"/>
    <p:sldId id="275" r:id="rId5"/>
    <p:sldId id="270" r:id="rId6"/>
    <p:sldId id="277" r:id="rId7"/>
    <p:sldId id="276" r:id="rId8"/>
    <p:sldId id="258" r:id="rId9"/>
    <p:sldId id="259" r:id="rId10"/>
    <p:sldId id="264" r:id="rId11"/>
    <p:sldId id="274" r:id="rId12"/>
    <p:sldId id="269" r:id="rId13"/>
    <p:sldId id="273" r:id="rId14"/>
    <p:sldId id="263" r:id="rId15"/>
    <p:sldId id="265" r:id="rId16"/>
    <p:sldId id="267" r:id="rId17"/>
    <p:sldId id="268" r:id="rId18"/>
    <p:sldId id="262" r:id="rId19"/>
    <p:sldId id="278" r:id="rId20"/>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DERICK Zoe" initials="SZ" lastIdx="1" clrIdx="0">
    <p:extLst>
      <p:ext uri="{19B8F6BF-5375-455C-9EA6-DF929625EA0E}">
        <p15:presenceInfo xmlns:p15="http://schemas.microsoft.com/office/powerpoint/2012/main" userId="S-1-5-21-861567501-1417001333-682003330-753993" providerId="AD"/>
      </p:ext>
    </p:extLst>
  </p:cmAuthor>
  <p:cmAuthor id="2" name="QUOIANI Jayne" initials="QJ" lastIdx="4" clrIdx="1">
    <p:extLst>
      <p:ext uri="{19B8F6BF-5375-455C-9EA6-DF929625EA0E}">
        <p15:presenceInfo xmlns:p15="http://schemas.microsoft.com/office/powerpoint/2012/main" userId="S-1-5-21-861567501-1417001333-682003330-713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861" autoAdjust="0"/>
  </p:normalViewPr>
  <p:slideViewPr>
    <p:cSldViewPr snapToGrid="0">
      <p:cViewPr varScale="1">
        <p:scale>
          <a:sx n="81" d="100"/>
          <a:sy n="81" d="100"/>
        </p:scale>
        <p:origin x="1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B30C505C-369B-44CD-8619-3FA59F4CE053}" type="datetimeFigureOut">
              <a:rPr lang="en-GB" smtClean="0"/>
              <a:t>29/07/2019</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8074409B-4F68-4B7A-A1E7-43BE4E6EA742}" type="slidenum">
              <a:rPr lang="en-GB" smtClean="0"/>
              <a:t>‹#›</a:t>
            </a:fld>
            <a:endParaRPr lang="en-GB"/>
          </a:p>
        </p:txBody>
      </p:sp>
    </p:spTree>
    <p:extLst>
      <p:ext uri="{BB962C8B-B14F-4D97-AF65-F5344CB8AC3E}">
        <p14:creationId xmlns:p14="http://schemas.microsoft.com/office/powerpoint/2010/main" val="305206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79CFDD3-4B2B-4815-8D36-1798F8BC78BE}" type="datetimeFigureOut">
              <a:rPr lang="en-GB" smtClean="0"/>
              <a:t>29/07/2019</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440D674C-4F13-4D58-A9D9-67778E3DA49D}" type="slidenum">
              <a:rPr lang="en-GB" smtClean="0"/>
              <a:t>‹#›</a:t>
            </a:fld>
            <a:endParaRPr lang="en-GB"/>
          </a:p>
        </p:txBody>
      </p:sp>
    </p:spTree>
    <p:extLst>
      <p:ext uri="{BB962C8B-B14F-4D97-AF65-F5344CB8AC3E}">
        <p14:creationId xmlns:p14="http://schemas.microsoft.com/office/powerpoint/2010/main" val="426563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0D674C-4F13-4D58-A9D9-67778E3DA49D}" type="slidenum">
              <a:rPr lang="en-GB" smtClean="0"/>
              <a:t>1</a:t>
            </a:fld>
            <a:endParaRPr lang="en-GB"/>
          </a:p>
        </p:txBody>
      </p:sp>
    </p:spTree>
    <p:extLst>
      <p:ext uri="{BB962C8B-B14F-4D97-AF65-F5344CB8AC3E}">
        <p14:creationId xmlns:p14="http://schemas.microsoft.com/office/powerpoint/2010/main" val="72518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given you 7 DNA samples.</a:t>
            </a:r>
          </a:p>
          <a:p>
            <a:r>
              <a:rPr lang="en-GB" baseline="0" dirty="0" smtClean="0"/>
              <a:t>N – is a long tailed sheep we know has only the long tail allele</a:t>
            </a:r>
          </a:p>
          <a:p>
            <a:r>
              <a:rPr lang="en-GB" baseline="0" dirty="0" smtClean="0"/>
              <a:t>C – is a carrier, who has one copy of the long tail allele and one copy of the short tail allele.</a:t>
            </a:r>
          </a:p>
          <a:p>
            <a:r>
              <a:rPr lang="en-GB" baseline="0" dirty="0" smtClean="0"/>
              <a:t>A – is affected, this sheep only has the short tail allele</a:t>
            </a:r>
          </a:p>
          <a:p>
            <a:r>
              <a:rPr lang="en-GB" baseline="0" dirty="0" smtClean="0"/>
              <a:t>S1-S4 – are unknown. You are going to figure out the genotype of these sheep, by comparing the gel results to the 3 known sheep.</a:t>
            </a:r>
          </a:p>
        </p:txBody>
      </p:sp>
      <p:sp>
        <p:nvSpPr>
          <p:cNvPr id="4" name="Slide Number Placeholder 3"/>
          <p:cNvSpPr>
            <a:spLocks noGrp="1"/>
          </p:cNvSpPr>
          <p:nvPr>
            <p:ph type="sldNum" sz="quarter" idx="10"/>
          </p:nvPr>
        </p:nvSpPr>
        <p:spPr/>
        <p:txBody>
          <a:bodyPr/>
          <a:lstStyle/>
          <a:p>
            <a:fld id="{6079689E-5CEB-448E-8DE5-7D951EFF5879}" type="slidenum">
              <a:rPr lang="en-GB" smtClean="0"/>
              <a:t>10</a:t>
            </a:fld>
            <a:endParaRPr lang="en-GB"/>
          </a:p>
        </p:txBody>
      </p:sp>
    </p:spTree>
    <p:extLst>
      <p:ext uri="{BB962C8B-B14F-4D97-AF65-F5344CB8AC3E}">
        <p14:creationId xmlns:p14="http://schemas.microsoft.com/office/powerpoint/2010/main" val="147576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0D674C-4F13-4D58-A9D9-67778E3DA49D}" type="slidenum">
              <a:rPr lang="en-GB" smtClean="0"/>
              <a:t>11</a:t>
            </a:fld>
            <a:endParaRPr lang="en-GB"/>
          </a:p>
        </p:txBody>
      </p:sp>
    </p:spTree>
    <p:extLst>
      <p:ext uri="{BB962C8B-B14F-4D97-AF65-F5344CB8AC3E}">
        <p14:creationId xmlns:p14="http://schemas.microsoft.com/office/powerpoint/2010/main" val="141023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Download the PCR activity from the EBSOC website,</a:t>
            </a:r>
            <a:r>
              <a:rPr lang="en-GB" baseline="0" dirty="0" smtClean="0"/>
              <a:t> print off the sequences, primers and nucleotides</a:t>
            </a:r>
          </a:p>
          <a:p>
            <a:endParaRPr lang="en-GB" baseline="0" dirty="0" smtClean="0"/>
          </a:p>
          <a:p>
            <a:r>
              <a:rPr lang="en-GB" baseline="0" dirty="0" smtClean="0"/>
              <a:t>Carry out the paper PCR activity while the gel is running</a:t>
            </a:r>
          </a:p>
          <a:p>
            <a:endParaRPr lang="en-GB" dirty="0" smtClean="0"/>
          </a:p>
          <a:p>
            <a:r>
              <a:rPr lang="en-GB" dirty="0" smtClean="0"/>
              <a:t>Workin</a:t>
            </a:r>
            <a:r>
              <a:rPr lang="en-GB" baseline="0" dirty="0" smtClean="0"/>
              <a:t>g in groups of 4 students, they carry out three rounds of PCR.</a:t>
            </a:r>
          </a:p>
          <a:p>
            <a:endParaRPr lang="en-GB" baseline="0" dirty="0" smtClean="0"/>
          </a:p>
          <a:p>
            <a:pPr marL="228600" indent="-228600">
              <a:buAutoNum type="arabicParenR"/>
            </a:pPr>
            <a:r>
              <a:rPr lang="en-GB" baseline="0" dirty="0" smtClean="0"/>
              <a:t>Separate DNA strands using the scissors </a:t>
            </a:r>
          </a:p>
          <a:p>
            <a:pPr marL="228600" indent="-228600">
              <a:buAutoNum type="arabicParenR"/>
            </a:pPr>
            <a:r>
              <a:rPr lang="en-GB" baseline="0" dirty="0" smtClean="0"/>
              <a:t>Primers bind their complementary sequences</a:t>
            </a:r>
          </a:p>
          <a:p>
            <a:pPr marL="228600" indent="-228600">
              <a:buAutoNum type="arabicParenR"/>
            </a:pPr>
            <a:r>
              <a:rPr lang="en-GB" baseline="0" dirty="0" smtClean="0"/>
              <a:t>DNA polymerase extends 5’ – 3’- pupils add nucleotides in the correct direction and use sticky tape to form the bonds</a:t>
            </a:r>
          </a:p>
          <a:p>
            <a:pPr marL="228600" indent="-228600">
              <a:buAutoNum type="arabicParenR"/>
            </a:pPr>
            <a:endParaRPr lang="en-GB" baseline="0" dirty="0" smtClean="0"/>
          </a:p>
          <a:p>
            <a:pPr marL="0" indent="0">
              <a:buNone/>
            </a:pPr>
            <a:r>
              <a:rPr lang="en-GB" baseline="0" dirty="0" smtClean="0"/>
              <a:t>Repeat 3 more times to get the target PCR product</a:t>
            </a:r>
          </a:p>
          <a:p>
            <a:pPr marL="0" indent="0">
              <a:buNone/>
            </a:pPr>
            <a:endParaRPr lang="en-GB" baseline="0" dirty="0" smtClean="0"/>
          </a:p>
          <a:p>
            <a:pPr marL="0" indent="0">
              <a:buNone/>
            </a:pPr>
            <a:r>
              <a:rPr lang="en-GB" baseline="0" dirty="0" smtClean="0"/>
              <a:t>Encourage the pupils to talk through the cycle as they go, listing the temperatures.</a:t>
            </a:r>
          </a:p>
          <a:p>
            <a:pPr marL="228600" indent="-228600">
              <a:buAutoNum type="arabicParen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12</a:t>
            </a:fld>
            <a:endParaRPr lang="en-GB"/>
          </a:p>
        </p:txBody>
      </p:sp>
    </p:spTree>
    <p:extLst>
      <p:ext uri="{BB962C8B-B14F-4D97-AF65-F5344CB8AC3E}">
        <p14:creationId xmlns:p14="http://schemas.microsoft.com/office/powerpoint/2010/main" val="317730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a:t>
            </a:r>
            <a:r>
              <a:rPr lang="en-GB" baseline="0" dirty="0" smtClean="0"/>
              <a:t> detailed instructions for the fast blast staining can be found in the instruction guide, including the instructions for overnight staining.</a:t>
            </a:r>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13</a:t>
            </a:fld>
            <a:endParaRPr lang="en-GB"/>
          </a:p>
        </p:txBody>
      </p:sp>
    </p:spTree>
    <p:extLst>
      <p:ext uri="{BB962C8B-B14F-4D97-AF65-F5344CB8AC3E}">
        <p14:creationId xmlns:p14="http://schemas.microsoft.com/office/powerpoint/2010/main" val="37389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a:t>
            </a:r>
            <a:r>
              <a:rPr lang="en-GB" baseline="0" dirty="0" smtClean="0"/>
              <a:t> students should see</a:t>
            </a:r>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14</a:t>
            </a:fld>
            <a:endParaRPr lang="en-GB"/>
          </a:p>
        </p:txBody>
      </p:sp>
    </p:spTree>
    <p:extLst>
      <p:ext uri="{BB962C8B-B14F-4D97-AF65-F5344CB8AC3E}">
        <p14:creationId xmlns:p14="http://schemas.microsoft.com/office/powerpoint/2010/main" val="136008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15</a:t>
            </a:fld>
            <a:endParaRPr lang="en-GB"/>
          </a:p>
        </p:txBody>
      </p:sp>
    </p:spTree>
    <p:extLst>
      <p:ext uri="{BB962C8B-B14F-4D97-AF65-F5344CB8AC3E}">
        <p14:creationId xmlns:p14="http://schemas.microsoft.com/office/powerpoint/2010/main" val="404698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None of the sheep are tailless.</a:t>
            </a:r>
          </a:p>
          <a:p>
            <a:endParaRPr lang="en-GB" dirty="0" smtClean="0"/>
          </a:p>
          <a:p>
            <a:r>
              <a:rPr lang="en-GB" dirty="0" smtClean="0"/>
              <a:t>As none</a:t>
            </a:r>
            <a:r>
              <a:rPr lang="en-GB" baseline="0" dirty="0" smtClean="0"/>
              <a:t> of the 4 unknowns are TT. It is possible that the parents could be Tt/Tt or Tt/</a:t>
            </a:r>
            <a:r>
              <a:rPr lang="en-GB" baseline="0" dirty="0" err="1" smtClean="0"/>
              <a:t>tt</a:t>
            </a:r>
            <a:r>
              <a:rPr lang="en-GB" baseline="0" dirty="0" smtClean="0"/>
              <a:t>. As there is no evidence that </a:t>
            </a:r>
            <a:r>
              <a:rPr lang="en-GB" baseline="0" dirty="0" err="1" smtClean="0"/>
              <a:t>taillessness</a:t>
            </a:r>
            <a:r>
              <a:rPr lang="en-GB" baseline="0" dirty="0" smtClean="0"/>
              <a:t> is sex linked either parent could be Tt or </a:t>
            </a:r>
            <a:r>
              <a:rPr lang="en-GB" baseline="0" dirty="0" err="1" smtClean="0"/>
              <a:t>tt</a:t>
            </a:r>
            <a:r>
              <a:rPr lang="en-GB" baseline="0" dirty="0" smtClean="0"/>
              <a:t>. </a:t>
            </a:r>
          </a:p>
          <a:p>
            <a:endParaRPr lang="en-GB" baseline="0" dirty="0" smtClean="0"/>
          </a:p>
          <a:p>
            <a:r>
              <a:rPr lang="en-GB" dirty="0" smtClean="0"/>
              <a:t>     </a:t>
            </a:r>
            <a:r>
              <a:rPr lang="en-GB" b="1" dirty="0" smtClean="0"/>
              <a:t>T      </a:t>
            </a:r>
            <a:r>
              <a:rPr lang="en-GB" b="1" dirty="0" err="1" smtClean="0"/>
              <a:t>t</a:t>
            </a:r>
            <a:r>
              <a:rPr lang="en-GB" b="1" dirty="0" smtClean="0"/>
              <a:t>                   </a:t>
            </a:r>
            <a:r>
              <a:rPr lang="en-GB" b="1" dirty="0" smtClean="0"/>
              <a:t>                       </a:t>
            </a:r>
            <a:r>
              <a:rPr lang="en-GB" b="1" dirty="0" err="1" smtClean="0"/>
              <a:t>t</a:t>
            </a:r>
            <a:r>
              <a:rPr lang="en-GB" b="1" baseline="0" dirty="0" smtClean="0"/>
              <a:t>      </a:t>
            </a:r>
            <a:r>
              <a:rPr lang="en-GB" b="1" baseline="0" dirty="0" err="1" smtClean="0"/>
              <a:t>t</a:t>
            </a:r>
            <a:endParaRPr lang="en-GB" dirty="0" smtClean="0"/>
          </a:p>
          <a:p>
            <a:r>
              <a:rPr lang="en-GB" b="1" dirty="0" smtClean="0"/>
              <a:t>T  </a:t>
            </a:r>
            <a:r>
              <a:rPr lang="en-GB" b="0" dirty="0" smtClean="0"/>
              <a:t>TT    </a:t>
            </a:r>
            <a:r>
              <a:rPr lang="en-GB" b="0" dirty="0" err="1" smtClean="0"/>
              <a:t>Tt</a:t>
            </a:r>
            <a:r>
              <a:rPr lang="en-GB" b="0" dirty="0" smtClean="0"/>
              <a:t>                                    </a:t>
            </a:r>
            <a:r>
              <a:rPr lang="en-GB" b="1" dirty="0" smtClean="0"/>
              <a:t>T </a:t>
            </a:r>
            <a:r>
              <a:rPr lang="en-GB" b="1" baseline="0" dirty="0" smtClean="0"/>
              <a:t>  </a:t>
            </a:r>
            <a:r>
              <a:rPr lang="en-GB" b="0" dirty="0" smtClean="0"/>
              <a:t>Tt</a:t>
            </a:r>
            <a:r>
              <a:rPr lang="en-GB" b="0" baseline="0" dirty="0" smtClean="0"/>
              <a:t>    </a:t>
            </a:r>
            <a:r>
              <a:rPr lang="en-GB" b="0" baseline="0" dirty="0" err="1" smtClean="0"/>
              <a:t>Tt</a:t>
            </a:r>
            <a:endParaRPr lang="en-GB" b="1" dirty="0" smtClean="0"/>
          </a:p>
          <a:p>
            <a:r>
              <a:rPr lang="en-GB" b="1" dirty="0" smtClean="0"/>
              <a:t>t   </a:t>
            </a:r>
            <a:r>
              <a:rPr lang="en-GB" b="0" dirty="0" smtClean="0"/>
              <a:t>Tt     </a:t>
            </a:r>
            <a:r>
              <a:rPr lang="en-GB" b="0" dirty="0" err="1" smtClean="0"/>
              <a:t>tt</a:t>
            </a:r>
            <a:r>
              <a:rPr lang="en-GB" b="0" dirty="0" smtClean="0"/>
              <a:t>                               </a:t>
            </a:r>
            <a:r>
              <a:rPr lang="en-GB" b="0" baseline="0" dirty="0" smtClean="0"/>
              <a:t> </a:t>
            </a:r>
            <a:r>
              <a:rPr lang="en-GB" b="0" dirty="0" smtClean="0"/>
              <a:t>     </a:t>
            </a:r>
            <a:r>
              <a:rPr lang="en-GB" b="1" dirty="0" smtClean="0"/>
              <a:t>t   </a:t>
            </a:r>
            <a:r>
              <a:rPr lang="en-GB" b="0" dirty="0" err="1" smtClean="0"/>
              <a:t>tt</a:t>
            </a:r>
            <a:r>
              <a:rPr lang="en-GB" b="0" dirty="0" smtClean="0"/>
              <a:t>     </a:t>
            </a:r>
            <a:r>
              <a:rPr lang="en-GB" b="0" dirty="0" err="1" smtClean="0"/>
              <a:t>tt</a:t>
            </a:r>
            <a:endParaRPr lang="en-GB" b="0" dirty="0" smtClean="0"/>
          </a:p>
          <a:p>
            <a:endParaRPr lang="en-GB" b="0" baseline="0" dirty="0" smtClean="0"/>
          </a:p>
          <a:p>
            <a:r>
              <a:rPr lang="en-GB" b="0" baseline="0" dirty="0" smtClean="0"/>
              <a:t>TT : 25%                                       TT : 0%</a:t>
            </a:r>
          </a:p>
          <a:p>
            <a:r>
              <a:rPr lang="en-GB" b="0" baseline="0" dirty="0" smtClean="0"/>
              <a:t>Tt : 50%                                        Tt : 50%</a:t>
            </a:r>
          </a:p>
          <a:p>
            <a:r>
              <a:rPr lang="en-GB" b="0" baseline="0" dirty="0" err="1" smtClean="0"/>
              <a:t>tt</a:t>
            </a:r>
            <a:r>
              <a:rPr lang="en-GB" b="0" baseline="0" dirty="0" smtClean="0"/>
              <a:t> : 25%                                         </a:t>
            </a:r>
            <a:r>
              <a:rPr lang="en-GB" b="0" baseline="0" dirty="0" err="1" smtClean="0"/>
              <a:t>tt</a:t>
            </a:r>
            <a:r>
              <a:rPr lang="en-GB" b="0" baseline="0" dirty="0" smtClean="0"/>
              <a:t> : 50%</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See the </a:t>
            </a:r>
            <a:r>
              <a:rPr lang="en-GB" baseline="0" dirty="0" err="1" smtClean="0"/>
              <a:t>punnett</a:t>
            </a:r>
            <a:r>
              <a:rPr lang="en-GB" baseline="0" dirty="0" smtClean="0"/>
              <a:t> squares above for the </a:t>
            </a:r>
            <a:r>
              <a:rPr lang="en-GB" baseline="0" dirty="0" smtClean="0"/>
              <a:t>probabilities of each genotype. </a:t>
            </a:r>
            <a:r>
              <a:rPr lang="en-GB" baseline="0" dirty="0" smtClean="0"/>
              <a:t>Our sheep </a:t>
            </a:r>
            <a:r>
              <a:rPr lang="en-GB" baseline="0" dirty="0" smtClean="0"/>
              <a:t>follow the probabilities for the second </a:t>
            </a:r>
            <a:r>
              <a:rPr lang="en-GB" baseline="0" dirty="0" err="1" smtClean="0"/>
              <a:t>punnett</a:t>
            </a:r>
            <a:r>
              <a:rPr lang="en-GB" baseline="0" dirty="0" smtClean="0"/>
              <a:t> square. Does this mean that </a:t>
            </a:r>
            <a:r>
              <a:rPr lang="en-GB" b="1" baseline="0" dirty="0" smtClean="0"/>
              <a:t>Tt / </a:t>
            </a:r>
            <a:r>
              <a:rPr lang="en-GB" b="1" baseline="0" dirty="0" err="1" smtClean="0"/>
              <a:t>tt</a:t>
            </a:r>
            <a:r>
              <a:rPr lang="en-GB" b="1" baseline="0" dirty="0" smtClean="0"/>
              <a:t> </a:t>
            </a:r>
            <a:r>
              <a:rPr lang="en-GB" baseline="0" dirty="0" smtClean="0"/>
              <a:t>are the correct genotypes for the parents?</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 We have only tested 4 sheep, which is not </a:t>
            </a:r>
            <a:r>
              <a:rPr lang="en-GB" baseline="0" dirty="0" smtClean="0"/>
              <a:t>enough to be sure. We would need to either test more offspring of these to parents, or test the parents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440D674C-4F13-4D58-A9D9-67778E3DA49D}" type="slidenum">
              <a:rPr lang="en-GB" smtClean="0"/>
              <a:t>16</a:t>
            </a:fld>
            <a:endParaRPr lang="en-GB"/>
          </a:p>
        </p:txBody>
      </p:sp>
    </p:spTree>
    <p:extLst>
      <p:ext uri="{BB962C8B-B14F-4D97-AF65-F5344CB8AC3E}">
        <p14:creationId xmlns:p14="http://schemas.microsoft.com/office/powerpoint/2010/main" val="414705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17</a:t>
            </a:fld>
            <a:endParaRPr lang="en-GB"/>
          </a:p>
        </p:txBody>
      </p:sp>
    </p:spTree>
    <p:extLst>
      <p:ext uri="{BB962C8B-B14F-4D97-AF65-F5344CB8AC3E}">
        <p14:creationId xmlns:p14="http://schemas.microsoft.com/office/powerpoint/2010/main" val="67216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Manx cats,</a:t>
            </a:r>
            <a:r>
              <a:rPr lang="en-GB" baseline="0" dirty="0" smtClean="0"/>
              <a:t> who are known for being tailless. The characteristic is also caused by a single gene mutation where the short tail gene is dominant to the long tail allele.</a:t>
            </a:r>
          </a:p>
          <a:p>
            <a:endParaRPr lang="en-GB" baseline="0" dirty="0" smtClean="0"/>
          </a:p>
          <a:p>
            <a:r>
              <a:rPr lang="en-GB" baseline="0" dirty="0" smtClean="0"/>
              <a:t>All Manx cats with shortened or no tails are heterozygous. There are a range of intermediate phenotypes for the heterozygotes (shown above).</a:t>
            </a:r>
          </a:p>
          <a:p>
            <a:r>
              <a:rPr lang="en-GB" baseline="0" dirty="0" smtClean="0"/>
              <a:t>It has been proven in </a:t>
            </a:r>
            <a:r>
              <a:rPr lang="en-GB" baseline="0" dirty="0" err="1" smtClean="0"/>
              <a:t>manx</a:t>
            </a:r>
            <a:r>
              <a:rPr lang="en-GB" baseline="0" dirty="0" smtClean="0"/>
              <a:t> cats that the homozygous dominant genotype is fatal early in development. The mutation causes shortening of the spine, and if there are two copies this shortening is too severe.</a:t>
            </a:r>
          </a:p>
          <a:p>
            <a:endParaRPr lang="en-GB" baseline="0" dirty="0" smtClean="0"/>
          </a:p>
          <a:p>
            <a:r>
              <a:rPr lang="en-GB" baseline="0" dirty="0" smtClean="0"/>
              <a:t>In </a:t>
            </a:r>
            <a:r>
              <a:rPr lang="en-GB" baseline="0" dirty="0" err="1" smtClean="0"/>
              <a:t>manx</a:t>
            </a:r>
            <a:r>
              <a:rPr lang="en-GB" baseline="0" dirty="0" smtClean="0"/>
              <a:t> cats the gene responsible for this has been characterised. The mutation occurs in the T gene which codes for </a:t>
            </a:r>
            <a:r>
              <a:rPr lang="en-GB" baseline="0" dirty="0" err="1" smtClean="0"/>
              <a:t>brachyury</a:t>
            </a:r>
            <a:r>
              <a:rPr lang="en-GB" baseline="0" dirty="0" smtClean="0"/>
              <a:t>. The mutation is a deletion which causes a frameshift and introduces a premature stop codon. This results in a shortened, non-functional protein.</a:t>
            </a:r>
          </a:p>
        </p:txBody>
      </p:sp>
      <p:sp>
        <p:nvSpPr>
          <p:cNvPr id="4" name="Slide Number Placeholder 3"/>
          <p:cNvSpPr>
            <a:spLocks noGrp="1"/>
          </p:cNvSpPr>
          <p:nvPr>
            <p:ph type="sldNum" sz="quarter" idx="10"/>
          </p:nvPr>
        </p:nvSpPr>
        <p:spPr/>
        <p:txBody>
          <a:bodyPr/>
          <a:lstStyle/>
          <a:p>
            <a:fld id="{440D674C-4F13-4D58-A9D9-67778E3DA49D}" type="slidenum">
              <a:rPr lang="en-GB" smtClean="0"/>
              <a:t>18</a:t>
            </a:fld>
            <a:endParaRPr lang="en-GB"/>
          </a:p>
        </p:txBody>
      </p:sp>
    </p:spTree>
    <p:extLst>
      <p:ext uri="{BB962C8B-B14F-4D97-AF65-F5344CB8AC3E}">
        <p14:creationId xmlns:p14="http://schemas.microsoft.com/office/powerpoint/2010/main" val="273698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Sheep</a:t>
            </a:r>
            <a:r>
              <a:rPr lang="en-GB" sz="1200" b="0" i="0" kern="1200" baseline="0" dirty="0" smtClean="0">
                <a:solidFill>
                  <a:schemeClr val="tx1"/>
                </a:solidFill>
                <a:effectLst/>
                <a:latin typeface="+mn-lt"/>
                <a:ea typeface="+mn-ea"/>
                <a:cs typeface="+mn-cs"/>
              </a:rPr>
              <a:t> are farmed, in part, for wool. </a:t>
            </a:r>
            <a:r>
              <a:rPr lang="en-GB" sz="1200" b="0" i="0" kern="1200" dirty="0" smtClean="0">
                <a:solidFill>
                  <a:schemeClr val="tx1"/>
                </a:solidFill>
                <a:effectLst/>
                <a:latin typeface="+mn-lt"/>
                <a:ea typeface="+mn-ea"/>
                <a:cs typeface="+mn-cs"/>
              </a:rPr>
              <a:t>Species that produce good quality wool usually have long</a:t>
            </a:r>
            <a:r>
              <a:rPr lang="en-GB" sz="1200" b="0" i="0" kern="1200" baseline="0" dirty="0" smtClean="0">
                <a:solidFill>
                  <a:schemeClr val="tx1"/>
                </a:solidFill>
                <a:effectLst/>
                <a:latin typeface="+mn-lt"/>
                <a:ea typeface="+mn-ea"/>
                <a:cs typeface="+mn-cs"/>
              </a:rPr>
              <a:t> tails. Long tails can get very dirty (top left picture). Dirty, matted tails are targets for disease as flies lay their eggs in them. </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To prevent disease farmers will ‘dock’ lambs tails (top middle picture) to shorten them (top right picture). This is done by various methods and while everything is done to limit pain, docking is an uncomfortable procedure for lambs.</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Some sheep however do not have long tails. An example are Bighorn Sheep (bottom picture) that have very short tails. These sheep breeds do not need their tails docked.</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There are however no known sheep </a:t>
            </a:r>
            <a:r>
              <a:rPr lang="en-GB" sz="1200" b="0" i="0" kern="1200" baseline="0" smtClean="0">
                <a:solidFill>
                  <a:schemeClr val="tx1"/>
                </a:solidFill>
                <a:effectLst/>
                <a:latin typeface="+mn-lt"/>
                <a:ea typeface="+mn-ea"/>
                <a:cs typeface="+mn-cs"/>
              </a:rPr>
              <a:t>breeds that have no tail.</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It would be an advantage to farmers to have sheep that produce good meat and fleeces, and also have short tails. This would improve sheep welfare as it would greatly reduce the risk of fly strike, and remove the need to dock lambs’ tails.</a:t>
            </a:r>
          </a:p>
        </p:txBody>
      </p:sp>
      <p:sp>
        <p:nvSpPr>
          <p:cNvPr id="4" name="Slide Number Placeholder 3"/>
          <p:cNvSpPr>
            <a:spLocks noGrp="1"/>
          </p:cNvSpPr>
          <p:nvPr>
            <p:ph type="sldNum" sz="quarter" idx="10"/>
          </p:nvPr>
        </p:nvSpPr>
        <p:spPr/>
        <p:txBody>
          <a:bodyPr/>
          <a:lstStyle/>
          <a:p>
            <a:fld id="{440D674C-4F13-4D58-A9D9-67778E3DA49D}" type="slidenum">
              <a:rPr lang="en-GB" smtClean="0"/>
              <a:t>2</a:t>
            </a:fld>
            <a:endParaRPr lang="en-GB"/>
          </a:p>
        </p:txBody>
      </p:sp>
    </p:spTree>
    <p:extLst>
      <p:ext uri="{BB962C8B-B14F-4D97-AF65-F5344CB8AC3E}">
        <p14:creationId xmlns:p14="http://schemas.microsoft.com/office/powerpoint/2010/main" val="74017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South Dakota (USA)</a:t>
            </a:r>
            <a:r>
              <a:rPr lang="en-GB" baseline="0" dirty="0" smtClean="0"/>
              <a:t> in 1927 there was an experiment done that aimed to breed sheep with both a fat-rump tail (no docking) and a good quality fleece.</a:t>
            </a:r>
          </a:p>
          <a:p>
            <a:endParaRPr lang="en-GB" baseline="0" dirty="0" smtClean="0"/>
          </a:p>
          <a:p>
            <a:r>
              <a:rPr lang="en-GB" baseline="0" dirty="0" smtClean="0"/>
              <a:t>This experiment involved breeding a long-tailed ram with ewes that had fat-rump ancestry. Out of the 21 lambs born, 15 of them had short tails and did not need docking. Most of these lambs also had good quality fleeces, and only a few of them had a fat rump. What was not seen however were tailless sheep.</a:t>
            </a:r>
          </a:p>
          <a:p>
            <a:endParaRPr lang="en-GB" baseline="0" dirty="0" smtClean="0"/>
          </a:p>
          <a:p>
            <a:r>
              <a:rPr lang="en-GB" baseline="0" dirty="0" smtClean="0"/>
              <a:t>As this was a fairly long time ago, selective breeding could only be done by looking at the phenotype.</a:t>
            </a:r>
          </a:p>
        </p:txBody>
      </p:sp>
      <p:sp>
        <p:nvSpPr>
          <p:cNvPr id="4" name="Slide Number Placeholder 3"/>
          <p:cNvSpPr>
            <a:spLocks noGrp="1"/>
          </p:cNvSpPr>
          <p:nvPr>
            <p:ph type="sldNum" sz="quarter" idx="10"/>
          </p:nvPr>
        </p:nvSpPr>
        <p:spPr/>
        <p:txBody>
          <a:bodyPr/>
          <a:lstStyle/>
          <a:p>
            <a:fld id="{440D674C-4F13-4D58-A9D9-67778E3DA49D}" type="slidenum">
              <a:rPr lang="en-GB" smtClean="0"/>
              <a:t>3</a:t>
            </a:fld>
            <a:endParaRPr lang="en-GB"/>
          </a:p>
        </p:txBody>
      </p:sp>
    </p:spTree>
    <p:extLst>
      <p:ext uri="{BB962C8B-B14F-4D97-AF65-F5344CB8AC3E}">
        <p14:creationId xmlns:p14="http://schemas.microsoft.com/office/powerpoint/2010/main" val="43063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Nowadays we can look</a:t>
            </a:r>
            <a:r>
              <a:rPr lang="en-GB" baseline="0" dirty="0" smtClean="0"/>
              <a:t> at the DNA.</a:t>
            </a:r>
          </a:p>
          <a:p>
            <a:endParaRPr lang="en-GB" baseline="0" dirty="0" smtClean="0"/>
          </a:p>
          <a:p>
            <a:r>
              <a:rPr lang="en-GB" baseline="0" dirty="0" smtClean="0"/>
              <a:t>We can collect DNA from a sheep by doing a nasal swab.</a:t>
            </a:r>
            <a:r>
              <a:rPr lang="en-GB" dirty="0" smtClean="0"/>
              <a:t> </a:t>
            </a:r>
          </a:p>
          <a:p>
            <a:endParaRPr lang="en-GB" dirty="0" smtClean="0"/>
          </a:p>
          <a:p>
            <a:r>
              <a:rPr lang="en-GB" dirty="0" smtClean="0"/>
              <a:t>We have collected DNA from 7 sheep.</a:t>
            </a:r>
            <a:r>
              <a:rPr lang="en-GB" baseline="0" dirty="0" smtClean="0"/>
              <a:t> We know the genotype of 3 of these sheep. You are going to find out the genotype of the other 4.</a:t>
            </a:r>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4</a:t>
            </a:fld>
            <a:endParaRPr lang="en-GB"/>
          </a:p>
        </p:txBody>
      </p:sp>
    </p:spTree>
    <p:extLst>
      <p:ext uri="{BB962C8B-B14F-4D97-AF65-F5344CB8AC3E}">
        <p14:creationId xmlns:p14="http://schemas.microsoft.com/office/powerpoint/2010/main" val="272087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gene thought to be responsible for the tailless phenotype has two alleles.</a:t>
            </a:r>
          </a:p>
          <a:p>
            <a:endParaRPr lang="en-GB" baseline="0" dirty="0" smtClean="0"/>
          </a:p>
          <a:p>
            <a:r>
              <a:rPr lang="en-GB" baseline="0" dirty="0" smtClean="0"/>
              <a:t>t is the allele for long tails, which is the most common.</a:t>
            </a:r>
          </a:p>
          <a:p>
            <a:r>
              <a:rPr lang="en-GB" baseline="0" dirty="0" smtClean="0"/>
              <a:t>T is the allele for short tails and due to a deletion in the middle of the gene, is shorter than the long tail allele.</a:t>
            </a:r>
          </a:p>
          <a:p>
            <a:endParaRPr lang="en-GB" baseline="0" dirty="0" smtClean="0"/>
          </a:p>
          <a:p>
            <a:r>
              <a:rPr lang="en-GB" baseline="0" dirty="0" smtClean="0"/>
              <a:t>In order to find out the genotypes of our unknown sheep we will first need more copies of the DNA. For this we will use PCR.</a:t>
            </a:r>
          </a:p>
        </p:txBody>
      </p:sp>
      <p:sp>
        <p:nvSpPr>
          <p:cNvPr id="4" name="Slide Number Placeholder 3"/>
          <p:cNvSpPr>
            <a:spLocks noGrp="1"/>
          </p:cNvSpPr>
          <p:nvPr>
            <p:ph type="sldNum" sz="quarter" idx="10"/>
          </p:nvPr>
        </p:nvSpPr>
        <p:spPr/>
        <p:txBody>
          <a:bodyPr/>
          <a:lstStyle/>
          <a:p>
            <a:fld id="{440D674C-4F13-4D58-A9D9-67778E3DA49D}" type="slidenum">
              <a:rPr lang="en-GB" smtClean="0"/>
              <a:t>5</a:t>
            </a:fld>
            <a:endParaRPr lang="en-GB"/>
          </a:p>
        </p:txBody>
      </p:sp>
    </p:spTree>
    <p:extLst>
      <p:ext uri="{BB962C8B-B14F-4D97-AF65-F5344CB8AC3E}">
        <p14:creationId xmlns:p14="http://schemas.microsoft.com/office/powerpoint/2010/main" val="294429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out whiteboards to each group.</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6</a:t>
            </a:fld>
            <a:endParaRPr lang="en-GB"/>
          </a:p>
        </p:txBody>
      </p:sp>
    </p:spTree>
    <p:extLst>
      <p:ext uri="{BB962C8B-B14F-4D97-AF65-F5344CB8AC3E}">
        <p14:creationId xmlns:p14="http://schemas.microsoft.com/office/powerpoint/2010/main" val="229988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PCR is often used to amplify genomic DNA samples. </a:t>
            </a:r>
          </a:p>
          <a:p>
            <a:r>
              <a:rPr lang="en-GB" sz="1200" dirty="0" smtClean="0"/>
              <a:t>Some of the uses of PCR include: </a:t>
            </a:r>
          </a:p>
          <a:p>
            <a:pPr marL="285738" indent="-285738">
              <a:buFontTx/>
              <a:buChar char="-"/>
            </a:pPr>
            <a:r>
              <a:rPr lang="en-GB" sz="1200" dirty="0" smtClean="0"/>
              <a:t>Amplifying regions of DNA</a:t>
            </a:r>
          </a:p>
          <a:p>
            <a:pPr marL="285738" indent="-285738">
              <a:buFontTx/>
              <a:buChar char="-"/>
            </a:pPr>
            <a:r>
              <a:rPr lang="en-GB" sz="1200" dirty="0" smtClean="0"/>
              <a:t>Screening for the presence or absence of a specific sequence, often used for disease diagnosis. </a:t>
            </a:r>
          </a:p>
          <a:p>
            <a:pPr marL="285738" indent="-285738">
              <a:buFontTx/>
              <a:buChar char="-"/>
            </a:pPr>
            <a:r>
              <a:rPr lang="en-GB" sz="1200" dirty="0" smtClean="0"/>
              <a:t>Generating genetic profiles for use in paternity disputes or to identify suspects from crime scenes. </a:t>
            </a:r>
          </a:p>
          <a:p>
            <a:endParaRPr lang="en-GB" dirty="0" smtClean="0"/>
          </a:p>
          <a:p>
            <a:endParaRPr lang="en-GB" dirty="0" smtClean="0"/>
          </a:p>
          <a:p>
            <a:r>
              <a:rPr lang="en-GB" dirty="0" smtClean="0"/>
              <a:t>We can use the same primers for both alleles as the DNA sequence at the ends of the gene are the</a:t>
            </a:r>
            <a:r>
              <a:rPr lang="en-GB" baseline="0" dirty="0" smtClean="0"/>
              <a:t> same</a:t>
            </a:r>
            <a:endParaRPr lang="en-GB" dirty="0"/>
          </a:p>
        </p:txBody>
      </p:sp>
      <p:sp>
        <p:nvSpPr>
          <p:cNvPr id="4" name="Slide Number Placeholder 3"/>
          <p:cNvSpPr>
            <a:spLocks noGrp="1"/>
          </p:cNvSpPr>
          <p:nvPr>
            <p:ph type="sldNum" sz="quarter" idx="10"/>
          </p:nvPr>
        </p:nvSpPr>
        <p:spPr/>
        <p:txBody>
          <a:bodyPr/>
          <a:lstStyle/>
          <a:p>
            <a:fld id="{440D674C-4F13-4D58-A9D9-67778E3DA49D}" type="slidenum">
              <a:rPr lang="en-GB" smtClean="0"/>
              <a:t>7</a:t>
            </a:fld>
            <a:endParaRPr lang="en-GB"/>
          </a:p>
        </p:txBody>
      </p:sp>
    </p:spTree>
    <p:extLst>
      <p:ext uri="{BB962C8B-B14F-4D97-AF65-F5344CB8AC3E}">
        <p14:creationId xmlns:p14="http://schemas.microsoft.com/office/powerpoint/2010/main" val="157085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69868" indent="-296103" eaLnBrk="0" hangingPunct="0">
              <a:spcBef>
                <a:spcPct val="30000"/>
              </a:spcBef>
              <a:defRPr sz="1200">
                <a:solidFill>
                  <a:schemeClr val="tx1"/>
                </a:solidFill>
                <a:latin typeface="Arial" charset="0"/>
                <a:cs typeface="Arial" charset="0"/>
              </a:defRPr>
            </a:lvl2pPr>
            <a:lvl3pPr marL="1184412" indent="-236883" eaLnBrk="0" hangingPunct="0">
              <a:spcBef>
                <a:spcPct val="30000"/>
              </a:spcBef>
              <a:defRPr sz="1200">
                <a:solidFill>
                  <a:schemeClr val="tx1"/>
                </a:solidFill>
                <a:latin typeface="Arial" charset="0"/>
                <a:cs typeface="Arial" charset="0"/>
              </a:defRPr>
            </a:lvl3pPr>
            <a:lvl4pPr marL="1658176" indent="-236883" eaLnBrk="0" hangingPunct="0">
              <a:spcBef>
                <a:spcPct val="30000"/>
              </a:spcBef>
              <a:defRPr sz="1200">
                <a:solidFill>
                  <a:schemeClr val="tx1"/>
                </a:solidFill>
                <a:latin typeface="Arial" charset="0"/>
                <a:cs typeface="Arial" charset="0"/>
              </a:defRPr>
            </a:lvl4pPr>
            <a:lvl5pPr marL="2131942" indent="-236883" eaLnBrk="0" hangingPunct="0">
              <a:spcBef>
                <a:spcPct val="30000"/>
              </a:spcBef>
              <a:defRPr sz="1200">
                <a:solidFill>
                  <a:schemeClr val="tx1"/>
                </a:solidFill>
                <a:latin typeface="Arial" charset="0"/>
                <a:cs typeface="Arial" charset="0"/>
              </a:defRPr>
            </a:lvl5pPr>
            <a:lvl6pPr marL="2605706" indent="-236883" eaLnBrk="0" fontAlgn="base" hangingPunct="0">
              <a:spcBef>
                <a:spcPct val="30000"/>
              </a:spcBef>
              <a:spcAft>
                <a:spcPct val="0"/>
              </a:spcAft>
              <a:defRPr sz="1200">
                <a:solidFill>
                  <a:schemeClr val="tx1"/>
                </a:solidFill>
                <a:latin typeface="Arial" charset="0"/>
                <a:cs typeface="Arial" charset="0"/>
              </a:defRPr>
            </a:lvl6pPr>
            <a:lvl7pPr marL="3079470" indent="-236883" eaLnBrk="0" fontAlgn="base" hangingPunct="0">
              <a:spcBef>
                <a:spcPct val="30000"/>
              </a:spcBef>
              <a:spcAft>
                <a:spcPct val="0"/>
              </a:spcAft>
              <a:defRPr sz="1200">
                <a:solidFill>
                  <a:schemeClr val="tx1"/>
                </a:solidFill>
                <a:latin typeface="Arial" charset="0"/>
                <a:cs typeface="Arial" charset="0"/>
              </a:defRPr>
            </a:lvl7pPr>
            <a:lvl8pPr marL="3553234" indent="-236883" eaLnBrk="0" fontAlgn="base" hangingPunct="0">
              <a:spcBef>
                <a:spcPct val="30000"/>
              </a:spcBef>
              <a:spcAft>
                <a:spcPct val="0"/>
              </a:spcAft>
              <a:defRPr sz="1200">
                <a:solidFill>
                  <a:schemeClr val="tx1"/>
                </a:solidFill>
                <a:latin typeface="Arial" charset="0"/>
                <a:cs typeface="Arial" charset="0"/>
              </a:defRPr>
            </a:lvl8pPr>
            <a:lvl9pPr marL="4027000" indent="-23688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ED98AFC-EBCD-409E-819A-8A040246DA8B}" type="slidenum">
              <a:rPr lang="en-GB" altLang="en-US" smtClean="0"/>
              <a:pPr eaLnBrk="1" hangingPunct="1">
                <a:spcBef>
                  <a:spcPct val="0"/>
                </a:spcBef>
              </a:pPr>
              <a:t>8</a:t>
            </a:fld>
            <a:endParaRPr lang="en-GB" altLang="en-US" smtClean="0"/>
          </a:p>
        </p:txBody>
      </p:sp>
      <p:sp>
        <p:nvSpPr>
          <p:cNvPr id="150531" name="Rectangle 2"/>
          <p:cNvSpPr>
            <a:spLocks noGrp="1" noRot="1" noChangeAspect="1" noChangeArrowheads="1" noTextEdit="1"/>
          </p:cNvSpPr>
          <p:nvPr>
            <p:ph type="sldImg"/>
          </p:nvPr>
        </p:nvSpPr>
        <p:spPr>
          <a:xfrm>
            <a:off x="-527050" y="908050"/>
            <a:ext cx="8059738" cy="4533900"/>
          </a:xfrm>
          <a:ln/>
        </p:spPr>
      </p:sp>
      <p:sp>
        <p:nvSpPr>
          <p:cNvPr id="150532" name="Rectangle 3"/>
          <p:cNvSpPr>
            <a:spLocks noGrp="1" noChangeArrowheads="1"/>
          </p:cNvSpPr>
          <p:nvPr>
            <p:ph type="body" idx="1"/>
          </p:nvPr>
        </p:nvSpPr>
        <p:spPr>
          <a:noFill/>
        </p:spPr>
        <p:txBody>
          <a:bodyPr/>
          <a:lstStyle/>
          <a:p>
            <a:pPr eaLnBrk="1" hangingPunct="1"/>
            <a:r>
              <a:rPr lang="en-US" altLang="en-US" dirty="0" smtClean="0"/>
              <a:t>Electrophoresis involves loading the DNA samples onto a gel. Look at the electrophoresis rigs in front of you, and the </a:t>
            </a:r>
            <a:r>
              <a:rPr lang="en-US" altLang="en-US" dirty="0" err="1" smtClean="0"/>
              <a:t>the</a:t>
            </a:r>
            <a:r>
              <a:rPr lang="en-US" altLang="en-US" dirty="0" smtClean="0"/>
              <a:t> slabs of gel inside. There are rows of little wells on the gels where the DNA will be loaded. After we load the DNA, we apply an electric current across the gel, creating a negative and positive pole.</a:t>
            </a:r>
          </a:p>
          <a:p>
            <a:pPr eaLnBrk="1" hangingPunct="1"/>
            <a:endParaRPr lang="en-US" altLang="en-US" dirty="0" smtClean="0"/>
          </a:p>
          <a:p>
            <a:pPr eaLnBrk="1" hangingPunct="1"/>
            <a:r>
              <a:rPr lang="en-US" altLang="en-US" b="1" dirty="0" smtClean="0"/>
              <a:t>Show animation on slide</a:t>
            </a:r>
          </a:p>
          <a:p>
            <a:pPr eaLnBrk="1" hangingPunct="1"/>
            <a:endParaRPr lang="en-US" altLang="en-US" b="1" dirty="0" smtClean="0"/>
          </a:p>
          <a:p>
            <a:pPr eaLnBrk="1" hangingPunct="1"/>
            <a:r>
              <a:rPr lang="en-US" altLang="en-US" dirty="0" smtClean="0"/>
              <a:t>Because DNA molecules are negatively charged, the DNA moves from the negative pole to the positive pole. Larger DNA fragments lag behind and </a:t>
            </a:r>
            <a:r>
              <a:rPr lang="en-GB" altLang="en-US" dirty="0" smtClean="0"/>
              <a:t>smaller DNA fragments migrate further. </a:t>
            </a:r>
          </a:p>
          <a:p>
            <a:pPr eaLnBrk="1" hangingPunct="1"/>
            <a:r>
              <a:rPr lang="en-GB" altLang="en-US" dirty="0" smtClean="0"/>
              <a:t>From each well, we obtain a pattern of separated DNA fragments. The DNA has been separated on the basis of size.</a:t>
            </a:r>
            <a:endParaRPr lang="en-US" altLang="en-US" dirty="0" smtClean="0"/>
          </a:p>
        </p:txBody>
      </p:sp>
    </p:spTree>
    <p:extLst>
      <p:ext uri="{BB962C8B-B14F-4D97-AF65-F5344CB8AC3E}">
        <p14:creationId xmlns:p14="http://schemas.microsoft.com/office/powerpoint/2010/main" val="341077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69868" indent="-296103" eaLnBrk="0" hangingPunct="0">
              <a:spcBef>
                <a:spcPct val="30000"/>
              </a:spcBef>
              <a:defRPr sz="1200">
                <a:solidFill>
                  <a:schemeClr val="tx1"/>
                </a:solidFill>
                <a:latin typeface="Arial" charset="0"/>
                <a:cs typeface="Arial" charset="0"/>
              </a:defRPr>
            </a:lvl2pPr>
            <a:lvl3pPr marL="1184412" indent="-236883" eaLnBrk="0" hangingPunct="0">
              <a:spcBef>
                <a:spcPct val="30000"/>
              </a:spcBef>
              <a:defRPr sz="1200">
                <a:solidFill>
                  <a:schemeClr val="tx1"/>
                </a:solidFill>
                <a:latin typeface="Arial" charset="0"/>
                <a:cs typeface="Arial" charset="0"/>
              </a:defRPr>
            </a:lvl3pPr>
            <a:lvl4pPr marL="1658176" indent="-236883" eaLnBrk="0" hangingPunct="0">
              <a:spcBef>
                <a:spcPct val="30000"/>
              </a:spcBef>
              <a:defRPr sz="1200">
                <a:solidFill>
                  <a:schemeClr val="tx1"/>
                </a:solidFill>
                <a:latin typeface="Arial" charset="0"/>
                <a:cs typeface="Arial" charset="0"/>
              </a:defRPr>
            </a:lvl4pPr>
            <a:lvl5pPr marL="2131942" indent="-236883" eaLnBrk="0" hangingPunct="0">
              <a:spcBef>
                <a:spcPct val="30000"/>
              </a:spcBef>
              <a:defRPr sz="1200">
                <a:solidFill>
                  <a:schemeClr val="tx1"/>
                </a:solidFill>
                <a:latin typeface="Arial" charset="0"/>
                <a:cs typeface="Arial" charset="0"/>
              </a:defRPr>
            </a:lvl5pPr>
            <a:lvl6pPr marL="2605706" indent="-236883" eaLnBrk="0" fontAlgn="base" hangingPunct="0">
              <a:spcBef>
                <a:spcPct val="30000"/>
              </a:spcBef>
              <a:spcAft>
                <a:spcPct val="0"/>
              </a:spcAft>
              <a:defRPr sz="1200">
                <a:solidFill>
                  <a:schemeClr val="tx1"/>
                </a:solidFill>
                <a:latin typeface="Arial" charset="0"/>
                <a:cs typeface="Arial" charset="0"/>
              </a:defRPr>
            </a:lvl6pPr>
            <a:lvl7pPr marL="3079470" indent="-236883" eaLnBrk="0" fontAlgn="base" hangingPunct="0">
              <a:spcBef>
                <a:spcPct val="30000"/>
              </a:spcBef>
              <a:spcAft>
                <a:spcPct val="0"/>
              </a:spcAft>
              <a:defRPr sz="1200">
                <a:solidFill>
                  <a:schemeClr val="tx1"/>
                </a:solidFill>
                <a:latin typeface="Arial" charset="0"/>
                <a:cs typeface="Arial" charset="0"/>
              </a:defRPr>
            </a:lvl7pPr>
            <a:lvl8pPr marL="3553234" indent="-236883" eaLnBrk="0" fontAlgn="base" hangingPunct="0">
              <a:spcBef>
                <a:spcPct val="30000"/>
              </a:spcBef>
              <a:spcAft>
                <a:spcPct val="0"/>
              </a:spcAft>
              <a:defRPr sz="1200">
                <a:solidFill>
                  <a:schemeClr val="tx1"/>
                </a:solidFill>
                <a:latin typeface="Arial" charset="0"/>
                <a:cs typeface="Arial" charset="0"/>
              </a:defRPr>
            </a:lvl8pPr>
            <a:lvl9pPr marL="4027000" indent="-23688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D8E580-BC28-4C44-9675-E5442BD6220D}" type="slidenum">
              <a:rPr lang="en-GB" altLang="en-US" smtClean="0"/>
              <a:pPr eaLnBrk="1" hangingPunct="1">
                <a:spcBef>
                  <a:spcPct val="0"/>
                </a:spcBef>
              </a:pPr>
              <a:t>9</a:t>
            </a:fld>
            <a:endParaRPr lang="en-GB" altLang="en-US" smtClean="0"/>
          </a:p>
        </p:txBody>
      </p:sp>
      <p:sp>
        <p:nvSpPr>
          <p:cNvPr id="153603" name="Rectangle 2"/>
          <p:cNvSpPr>
            <a:spLocks noGrp="1" noRot="1" noChangeAspect="1" noChangeArrowheads="1" noTextEdit="1"/>
          </p:cNvSpPr>
          <p:nvPr>
            <p:ph type="sldImg"/>
          </p:nvPr>
        </p:nvSpPr>
        <p:spPr>
          <a:xfrm>
            <a:off x="-525463" y="908050"/>
            <a:ext cx="8058151" cy="4533900"/>
          </a:xfrm>
          <a:ln/>
        </p:spPr>
      </p:sp>
      <p:sp>
        <p:nvSpPr>
          <p:cNvPr id="153604" name="Rectangle 3"/>
          <p:cNvSpPr>
            <a:spLocks noGrp="1" noChangeArrowheads="1"/>
          </p:cNvSpPr>
          <p:nvPr>
            <p:ph type="body" idx="1"/>
          </p:nvPr>
        </p:nvSpPr>
        <p:spPr>
          <a:noFill/>
        </p:spPr>
        <p:txBody>
          <a:bodyPr/>
          <a:lstStyle/>
          <a:p>
            <a:pPr eaLnBrk="1" hangingPunct="1"/>
            <a:r>
              <a:rPr lang="en-GB" altLang="en-US" dirty="0" smtClean="0"/>
              <a:t>When you load the gels, you will get more control if you place your elbow on the bench, and support your pipette arm with your other arm. You also must be careful not to go too far and pierce the bottom of the wells with the pipette tip. Hold the pipette tip just below the level of the buffer in the tank. Once you’ve pipetted the sample into the well, keep your thumb on the plunger until you’ve removed the tip from the well – otherwise you’ll suck the sample back up.</a:t>
            </a:r>
          </a:p>
          <a:p>
            <a:pPr eaLnBrk="1" hangingPunct="1"/>
            <a:r>
              <a:rPr lang="en-GB" altLang="en-US" b="1" dirty="0" smtClean="0"/>
              <a:t>Give</a:t>
            </a:r>
            <a:r>
              <a:rPr lang="en-GB" altLang="en-US" b="1" baseline="0" dirty="0" smtClean="0"/>
              <a:t> a selection of pupils the opportunity to load the samples, or demonstrate this step. </a:t>
            </a:r>
            <a:endParaRPr lang="en-GB" altLang="en-US" b="1" dirty="0" smtClean="0"/>
          </a:p>
        </p:txBody>
      </p:sp>
    </p:spTree>
    <p:extLst>
      <p:ext uri="{BB962C8B-B14F-4D97-AF65-F5344CB8AC3E}">
        <p14:creationId xmlns:p14="http://schemas.microsoft.com/office/powerpoint/2010/main" val="198455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4478D-23D5-4E74-B8AD-38E33A0B17F1}"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74497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4478D-23D5-4E74-B8AD-38E33A0B17F1}"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33561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4478D-23D5-4E74-B8AD-38E33A0B17F1}"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42784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Slide (Uo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52151" y="228600"/>
            <a:ext cx="11482648" cy="648072"/>
          </a:xfrm>
          <a:prstGeom prst="rect">
            <a:avLst/>
          </a:prstGeom>
        </p:spPr>
        <p:txBody>
          <a:bodyPr>
            <a:normAutofit/>
          </a:bodyPr>
          <a:lstStyle>
            <a:lvl1pPr algn="l">
              <a:defRPr sz="3200" b="1" baseline="0">
                <a:solidFill>
                  <a:srgbClr val="C10D18"/>
                </a:solidFill>
                <a:latin typeface="+mn-lt"/>
                <a:ea typeface="Adobe Fan Heiti Std B" pitchFamily="34" charset="-128"/>
              </a:defRPr>
            </a:lvl1pPr>
          </a:lstStyle>
          <a:p>
            <a:r>
              <a:rPr lang="en-US" dirty="0"/>
              <a:t>Click to edit slide title</a:t>
            </a:r>
            <a:endParaRPr lang="en-GB" dirty="0"/>
          </a:p>
        </p:txBody>
      </p:sp>
      <p:sp>
        <p:nvSpPr>
          <p:cNvPr id="6" name="Content Placeholder 2"/>
          <p:cNvSpPr>
            <a:spLocks noGrp="1"/>
          </p:cNvSpPr>
          <p:nvPr>
            <p:ph sz="half" idx="10"/>
          </p:nvPr>
        </p:nvSpPr>
        <p:spPr>
          <a:xfrm>
            <a:off x="252150" y="1188161"/>
            <a:ext cx="11482649" cy="4286064"/>
          </a:xfrm>
          <a:prstGeom prst="rect">
            <a:avLst/>
          </a:prstGeom>
        </p:spPr>
        <p:txBody>
          <a:bodyPr/>
          <a:lstStyle>
            <a:lvl1pPr>
              <a:defRPr sz="2000">
                <a:solidFill>
                  <a:srgbClr val="000000"/>
                </a:solidFill>
              </a:defRPr>
            </a:lvl1pPr>
            <a:lvl2pPr>
              <a:defRPr sz="20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FDCD4FA8-39BB-824A-9816-F38B09AB9C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68001" y="5474225"/>
            <a:ext cx="1219199" cy="1231375"/>
          </a:xfrm>
          <a:prstGeom prst="rect">
            <a:avLst/>
          </a:prstGeom>
        </p:spPr>
      </p:pic>
      <p:pic>
        <p:nvPicPr>
          <p:cNvPr id="9" name="Picture 8">
            <a:extLst>
              <a:ext uri="{FF2B5EF4-FFF2-40B4-BE49-F238E27FC236}">
                <a16:creationId xmlns:a16="http://schemas.microsoft.com/office/drawing/2014/main" id="{A645E354-2791-2C4A-B191-61ED18117B1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5791200"/>
            <a:ext cx="2743200" cy="914400"/>
          </a:xfrm>
          <a:prstGeom prst="rect">
            <a:avLst/>
          </a:prstGeom>
        </p:spPr>
      </p:pic>
    </p:spTree>
    <p:extLst>
      <p:ext uri="{BB962C8B-B14F-4D97-AF65-F5344CB8AC3E}">
        <p14:creationId xmlns:p14="http://schemas.microsoft.com/office/powerpoint/2010/main" val="9387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Uo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162EE-5AB9-2E4C-B671-ACB141B9E0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23"/>
            <a:ext cx="12192000" cy="6863046"/>
          </a:xfrm>
          <a:prstGeom prst="rect">
            <a:avLst/>
          </a:prstGeom>
        </p:spPr>
      </p:pic>
    </p:spTree>
    <p:extLst>
      <p:ext uri="{BB962C8B-B14F-4D97-AF65-F5344CB8AC3E}">
        <p14:creationId xmlns:p14="http://schemas.microsoft.com/office/powerpoint/2010/main" val="262925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4478D-23D5-4E74-B8AD-38E33A0B17F1}"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74437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44478D-23D5-4E74-B8AD-38E33A0B17F1}" type="datetimeFigureOut">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56893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4478D-23D5-4E74-B8AD-38E33A0B17F1}"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199123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4478D-23D5-4E74-B8AD-38E33A0B17F1}" type="datetimeFigureOut">
              <a:rPr lang="en-GB" smtClean="0"/>
              <a:t>29/07/2019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118297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4478D-23D5-4E74-B8AD-38E33A0B17F1}" type="datetimeFigureOut">
              <a:rPr lang="en-GB" smtClean="0"/>
              <a:t>29/07/2019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94040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4478D-23D5-4E74-B8AD-38E33A0B17F1}" type="datetimeFigureOut">
              <a:rPr lang="en-GB" smtClean="0"/>
              <a:t>29/07/2019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34476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44478D-23D5-4E74-B8AD-38E33A0B17F1}"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205356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44478D-23D5-4E74-B8AD-38E33A0B17F1}" type="datetimeFigureOut">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01F05-F223-4711-A50C-1C810039C3CD}" type="slidenum">
              <a:rPr lang="en-GB" smtClean="0"/>
              <a:t>‹#›</a:t>
            </a:fld>
            <a:endParaRPr lang="en-GB"/>
          </a:p>
        </p:txBody>
      </p:sp>
    </p:spTree>
    <p:extLst>
      <p:ext uri="{BB962C8B-B14F-4D97-AF65-F5344CB8AC3E}">
        <p14:creationId xmlns:p14="http://schemas.microsoft.com/office/powerpoint/2010/main" val="304171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4478D-23D5-4E74-B8AD-38E33A0B17F1}" type="datetimeFigureOut">
              <a:rPr lang="en-GB" smtClean="0"/>
              <a:t>29/07/2019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01F05-F223-4711-A50C-1C810039C3CD}" type="slidenum">
              <a:rPr lang="en-GB" smtClean="0"/>
              <a:t>‹#›</a:t>
            </a:fld>
            <a:endParaRPr lang="en-GB"/>
          </a:p>
        </p:txBody>
      </p:sp>
    </p:spTree>
    <p:extLst>
      <p:ext uri="{BB962C8B-B14F-4D97-AF65-F5344CB8AC3E}">
        <p14:creationId xmlns:p14="http://schemas.microsoft.com/office/powerpoint/2010/main" val="367005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107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Gel loading plan</a:t>
            </a:r>
            <a:endParaRPr lang="en-GB" dirty="0"/>
          </a:p>
        </p:txBody>
      </p:sp>
      <p:sp>
        <p:nvSpPr>
          <p:cNvPr id="4" name="Rectangle 6"/>
          <p:cNvSpPr>
            <a:spLocks noChangeArrowheads="1"/>
          </p:cNvSpPr>
          <p:nvPr/>
        </p:nvSpPr>
        <p:spPr bwMode="auto">
          <a:xfrm rot="5400000">
            <a:off x="2878782" y="1300854"/>
            <a:ext cx="1724485" cy="6705600"/>
          </a:xfrm>
          <a:prstGeom prst="rect">
            <a:avLst/>
          </a:prstGeom>
          <a:solidFill>
            <a:schemeClr val="tx1">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 name="Text Box 7"/>
          <p:cNvSpPr txBox="1">
            <a:spLocks noChangeArrowheads="1"/>
          </p:cNvSpPr>
          <p:nvPr/>
        </p:nvSpPr>
        <p:spPr bwMode="auto">
          <a:xfrm>
            <a:off x="3435610" y="4723517"/>
            <a:ext cx="76335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hlink"/>
              </a:buClr>
              <a:buSzPct val="60000"/>
              <a:buFont typeface="Baskerville" pitchFamily="18" charset="0"/>
              <a:buNone/>
            </a:pPr>
            <a:r>
              <a:rPr lang="en-GB" altLang="en-US" sz="2800" b="1" dirty="0"/>
              <a:t>Gel</a:t>
            </a:r>
          </a:p>
        </p:txBody>
      </p:sp>
      <p:sp>
        <p:nvSpPr>
          <p:cNvPr id="6" name="Rectangle 8"/>
          <p:cNvSpPr>
            <a:spLocks noChangeArrowheads="1"/>
          </p:cNvSpPr>
          <p:nvPr/>
        </p:nvSpPr>
        <p:spPr bwMode="auto">
          <a:xfrm rot="5400000">
            <a:off x="2775271" y="3681216"/>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9" name="Rectangle 12"/>
          <p:cNvSpPr>
            <a:spLocks noChangeArrowheads="1"/>
          </p:cNvSpPr>
          <p:nvPr/>
        </p:nvSpPr>
        <p:spPr bwMode="auto">
          <a:xfrm rot="5400000">
            <a:off x="3682443" y="3681215"/>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 name="Rectangle 13"/>
          <p:cNvSpPr>
            <a:spLocks noChangeArrowheads="1"/>
          </p:cNvSpPr>
          <p:nvPr/>
        </p:nvSpPr>
        <p:spPr bwMode="auto">
          <a:xfrm rot="5400000">
            <a:off x="960927" y="3681215"/>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 name="Rectangle 14"/>
          <p:cNvSpPr>
            <a:spLocks noChangeArrowheads="1"/>
          </p:cNvSpPr>
          <p:nvPr/>
        </p:nvSpPr>
        <p:spPr bwMode="auto">
          <a:xfrm rot="5400000">
            <a:off x="5496787" y="3681215"/>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 name="Rectangle 16"/>
          <p:cNvSpPr>
            <a:spLocks noChangeArrowheads="1"/>
          </p:cNvSpPr>
          <p:nvPr/>
        </p:nvSpPr>
        <p:spPr bwMode="auto">
          <a:xfrm rot="5400000">
            <a:off x="4589615" y="3681215"/>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 name="Oval 44"/>
          <p:cNvSpPr>
            <a:spLocks noChangeArrowheads="1"/>
          </p:cNvSpPr>
          <p:nvPr/>
        </p:nvSpPr>
        <p:spPr bwMode="auto">
          <a:xfrm>
            <a:off x="716865"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1" name="Rectangle 45"/>
          <p:cNvSpPr>
            <a:spLocks noChangeArrowheads="1"/>
          </p:cNvSpPr>
          <p:nvPr/>
        </p:nvSpPr>
        <p:spPr bwMode="auto">
          <a:xfrm>
            <a:off x="716865"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2" name="Text Box 46"/>
          <p:cNvSpPr txBox="1">
            <a:spLocks noChangeArrowheads="1"/>
          </p:cNvSpPr>
          <p:nvPr/>
        </p:nvSpPr>
        <p:spPr bwMode="auto">
          <a:xfrm>
            <a:off x="800104" y="146440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a:t>N</a:t>
            </a:r>
          </a:p>
        </p:txBody>
      </p:sp>
      <p:sp>
        <p:nvSpPr>
          <p:cNvPr id="33" name="Text Box 47"/>
          <p:cNvSpPr txBox="1">
            <a:spLocks noChangeArrowheads="1"/>
          </p:cNvSpPr>
          <p:nvPr/>
        </p:nvSpPr>
        <p:spPr bwMode="auto">
          <a:xfrm>
            <a:off x="631789" y="2985531"/>
            <a:ext cx="8178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34" name="AutoShape 49"/>
          <p:cNvSpPr>
            <a:spLocks noChangeArrowheads="1"/>
          </p:cNvSpPr>
          <p:nvPr/>
        </p:nvSpPr>
        <p:spPr bwMode="auto">
          <a:xfrm rot="5400000">
            <a:off x="788489" y="3622221"/>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39" name="Rectangle 9"/>
          <p:cNvSpPr>
            <a:spLocks noChangeArrowheads="1"/>
          </p:cNvSpPr>
          <p:nvPr/>
        </p:nvSpPr>
        <p:spPr bwMode="auto">
          <a:xfrm rot="5400000">
            <a:off x="1868099" y="3681216"/>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1" name="Oval 20"/>
          <p:cNvSpPr>
            <a:spLocks noChangeArrowheads="1"/>
          </p:cNvSpPr>
          <p:nvPr/>
        </p:nvSpPr>
        <p:spPr bwMode="auto">
          <a:xfrm>
            <a:off x="1615804"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 name="Rectangle 21"/>
          <p:cNvSpPr>
            <a:spLocks noChangeArrowheads="1"/>
          </p:cNvSpPr>
          <p:nvPr/>
        </p:nvSpPr>
        <p:spPr bwMode="auto">
          <a:xfrm>
            <a:off x="1615804"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3" name="Text Box 28"/>
          <p:cNvSpPr txBox="1">
            <a:spLocks noChangeArrowheads="1"/>
          </p:cNvSpPr>
          <p:nvPr/>
        </p:nvSpPr>
        <p:spPr bwMode="auto">
          <a:xfrm>
            <a:off x="1530873" y="2985530"/>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44" name="AutoShape 49"/>
          <p:cNvSpPr>
            <a:spLocks noChangeArrowheads="1"/>
          </p:cNvSpPr>
          <p:nvPr/>
        </p:nvSpPr>
        <p:spPr bwMode="auto">
          <a:xfrm rot="5400000">
            <a:off x="1687428" y="3634633"/>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56" name="Text Box 46"/>
          <p:cNvSpPr txBox="1">
            <a:spLocks noChangeArrowheads="1"/>
          </p:cNvSpPr>
          <p:nvPr/>
        </p:nvSpPr>
        <p:spPr bwMode="auto">
          <a:xfrm>
            <a:off x="1699043" y="146440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smtClean="0"/>
              <a:t>C</a:t>
            </a:r>
            <a:endParaRPr lang="en-GB" altLang="en-US" b="1" dirty="0"/>
          </a:p>
        </p:txBody>
      </p:sp>
      <p:sp>
        <p:nvSpPr>
          <p:cNvPr id="17" name="Oval 23"/>
          <p:cNvSpPr>
            <a:spLocks noChangeArrowheads="1"/>
          </p:cNvSpPr>
          <p:nvPr/>
        </p:nvSpPr>
        <p:spPr bwMode="auto">
          <a:xfrm>
            <a:off x="2526956"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8" name="Rectangle 24"/>
          <p:cNvSpPr>
            <a:spLocks noChangeArrowheads="1"/>
          </p:cNvSpPr>
          <p:nvPr/>
        </p:nvSpPr>
        <p:spPr bwMode="auto">
          <a:xfrm>
            <a:off x="2526956"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 name="Text Box 29"/>
          <p:cNvSpPr txBox="1">
            <a:spLocks noChangeArrowheads="1"/>
          </p:cNvSpPr>
          <p:nvPr/>
        </p:nvSpPr>
        <p:spPr bwMode="auto">
          <a:xfrm>
            <a:off x="2442025" y="2985531"/>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36" name="AutoShape 49"/>
          <p:cNvSpPr>
            <a:spLocks noChangeArrowheads="1"/>
          </p:cNvSpPr>
          <p:nvPr/>
        </p:nvSpPr>
        <p:spPr bwMode="auto">
          <a:xfrm rot="5400000">
            <a:off x="2598580" y="3641489"/>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58" name="Text Box 46"/>
          <p:cNvSpPr txBox="1">
            <a:spLocks noChangeArrowheads="1"/>
          </p:cNvSpPr>
          <p:nvPr/>
        </p:nvSpPr>
        <p:spPr bwMode="auto">
          <a:xfrm>
            <a:off x="2610195" y="146440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a:t>A</a:t>
            </a:r>
          </a:p>
        </p:txBody>
      </p:sp>
      <p:sp>
        <p:nvSpPr>
          <p:cNvPr id="25" name="Oval 35"/>
          <p:cNvSpPr>
            <a:spLocks noChangeArrowheads="1"/>
          </p:cNvSpPr>
          <p:nvPr/>
        </p:nvSpPr>
        <p:spPr bwMode="auto">
          <a:xfrm>
            <a:off x="3435610"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6" name="Rectangle 36"/>
          <p:cNvSpPr>
            <a:spLocks noChangeArrowheads="1"/>
          </p:cNvSpPr>
          <p:nvPr/>
        </p:nvSpPr>
        <p:spPr bwMode="auto">
          <a:xfrm>
            <a:off x="3435610"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7" name="Text Box 40"/>
          <p:cNvSpPr txBox="1">
            <a:spLocks noChangeArrowheads="1"/>
          </p:cNvSpPr>
          <p:nvPr/>
        </p:nvSpPr>
        <p:spPr bwMode="auto">
          <a:xfrm>
            <a:off x="3350679" y="2985531"/>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37" name="AutoShape 49"/>
          <p:cNvSpPr>
            <a:spLocks noChangeArrowheads="1"/>
          </p:cNvSpPr>
          <p:nvPr/>
        </p:nvSpPr>
        <p:spPr bwMode="auto">
          <a:xfrm rot="5400000">
            <a:off x="3507234" y="3641489"/>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59" name="Text Box 46"/>
          <p:cNvSpPr txBox="1">
            <a:spLocks noChangeArrowheads="1"/>
          </p:cNvSpPr>
          <p:nvPr/>
        </p:nvSpPr>
        <p:spPr bwMode="auto">
          <a:xfrm>
            <a:off x="3416258" y="1464407"/>
            <a:ext cx="6864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smtClean="0"/>
              <a:t>S1</a:t>
            </a:r>
            <a:endParaRPr lang="en-GB" altLang="en-US" b="1" dirty="0"/>
          </a:p>
        </p:txBody>
      </p:sp>
      <p:sp>
        <p:nvSpPr>
          <p:cNvPr id="22" name="Oval 32"/>
          <p:cNvSpPr>
            <a:spLocks noChangeArrowheads="1"/>
          </p:cNvSpPr>
          <p:nvPr/>
        </p:nvSpPr>
        <p:spPr bwMode="auto">
          <a:xfrm>
            <a:off x="4339126"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3" name="Rectangle 33"/>
          <p:cNvSpPr>
            <a:spLocks noChangeArrowheads="1"/>
          </p:cNvSpPr>
          <p:nvPr/>
        </p:nvSpPr>
        <p:spPr bwMode="auto">
          <a:xfrm>
            <a:off x="4339126"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8" name="Text Box 41"/>
          <p:cNvSpPr txBox="1">
            <a:spLocks noChangeArrowheads="1"/>
          </p:cNvSpPr>
          <p:nvPr/>
        </p:nvSpPr>
        <p:spPr bwMode="auto">
          <a:xfrm>
            <a:off x="4254195" y="2985531"/>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38" name="AutoShape 49"/>
          <p:cNvSpPr>
            <a:spLocks noChangeArrowheads="1"/>
          </p:cNvSpPr>
          <p:nvPr/>
        </p:nvSpPr>
        <p:spPr bwMode="auto">
          <a:xfrm rot="5400000">
            <a:off x="4410750" y="3645209"/>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60" name="Text Box 46"/>
          <p:cNvSpPr txBox="1">
            <a:spLocks noChangeArrowheads="1"/>
          </p:cNvSpPr>
          <p:nvPr/>
        </p:nvSpPr>
        <p:spPr bwMode="auto">
          <a:xfrm>
            <a:off x="4319774" y="1464407"/>
            <a:ext cx="6864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smtClean="0"/>
              <a:t>S2</a:t>
            </a:r>
            <a:endParaRPr lang="en-GB" altLang="en-US" b="1" dirty="0"/>
          </a:p>
        </p:txBody>
      </p:sp>
      <p:sp>
        <p:nvSpPr>
          <p:cNvPr id="55" name="Rectangle 14"/>
          <p:cNvSpPr>
            <a:spLocks noChangeArrowheads="1"/>
          </p:cNvSpPr>
          <p:nvPr/>
        </p:nvSpPr>
        <p:spPr bwMode="auto">
          <a:xfrm rot="5400000">
            <a:off x="6403959" y="3681215"/>
            <a:ext cx="133350" cy="712788"/>
          </a:xfrm>
          <a:prstGeom prst="rect">
            <a:avLst/>
          </a:prstGeom>
          <a:solidFill>
            <a:schemeClr val="bg1"/>
          </a:solidFill>
          <a:ln w="9525">
            <a:solidFill>
              <a:schemeClr val="tx1"/>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5" name="Oval 32"/>
          <p:cNvSpPr>
            <a:spLocks noChangeArrowheads="1"/>
          </p:cNvSpPr>
          <p:nvPr/>
        </p:nvSpPr>
        <p:spPr bwMode="auto">
          <a:xfrm>
            <a:off x="5241060" y="2255817"/>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6" name="Rectangle 33"/>
          <p:cNvSpPr>
            <a:spLocks noChangeArrowheads="1"/>
          </p:cNvSpPr>
          <p:nvPr/>
        </p:nvSpPr>
        <p:spPr bwMode="auto">
          <a:xfrm>
            <a:off x="5241060" y="1319192"/>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7" name="Text Box 41"/>
          <p:cNvSpPr txBox="1">
            <a:spLocks noChangeArrowheads="1"/>
          </p:cNvSpPr>
          <p:nvPr/>
        </p:nvSpPr>
        <p:spPr bwMode="auto">
          <a:xfrm>
            <a:off x="5156129" y="2974955"/>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50" name="AutoShape 49"/>
          <p:cNvSpPr>
            <a:spLocks noChangeArrowheads="1"/>
          </p:cNvSpPr>
          <p:nvPr/>
        </p:nvSpPr>
        <p:spPr bwMode="auto">
          <a:xfrm rot="5400000">
            <a:off x="5312684" y="3634633"/>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51" name="Oval 32"/>
          <p:cNvSpPr>
            <a:spLocks noChangeArrowheads="1"/>
          </p:cNvSpPr>
          <p:nvPr/>
        </p:nvSpPr>
        <p:spPr bwMode="auto">
          <a:xfrm>
            <a:off x="6142994" y="2266393"/>
            <a:ext cx="647700" cy="719138"/>
          </a:xfrm>
          <a:prstGeom prst="ellipse">
            <a:avLst/>
          </a:prstGeom>
          <a:solidFill>
            <a:schemeClr val="tx1"/>
          </a:solidFill>
          <a:ln w="9525">
            <a:solidFill>
              <a:schemeClr val="tx1"/>
            </a:solidFill>
            <a:round/>
            <a:headEnd/>
            <a:tailEnd/>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2" name="Rectangle 33"/>
          <p:cNvSpPr>
            <a:spLocks noChangeArrowheads="1"/>
          </p:cNvSpPr>
          <p:nvPr/>
        </p:nvSpPr>
        <p:spPr bwMode="auto">
          <a:xfrm>
            <a:off x="6142994" y="1329768"/>
            <a:ext cx="6477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53" name="Text Box 41"/>
          <p:cNvSpPr txBox="1">
            <a:spLocks noChangeArrowheads="1"/>
          </p:cNvSpPr>
          <p:nvPr/>
        </p:nvSpPr>
        <p:spPr bwMode="auto">
          <a:xfrm>
            <a:off x="6058063" y="2985531"/>
            <a:ext cx="8175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200" b="1" dirty="0" smtClean="0"/>
              <a:t>10</a:t>
            </a:r>
            <a:r>
              <a:rPr lang="en-GB" altLang="en-US" sz="2200" b="1" dirty="0" smtClean="0">
                <a:latin typeface="Symbol" pitchFamily="18" charset="2"/>
              </a:rPr>
              <a:t>m</a:t>
            </a:r>
            <a:r>
              <a:rPr lang="en-GB" altLang="en-US" sz="2200" b="1" dirty="0" smtClean="0"/>
              <a:t>l </a:t>
            </a:r>
            <a:endParaRPr lang="en-GB" altLang="en-US" sz="2200" b="1" dirty="0"/>
          </a:p>
        </p:txBody>
      </p:sp>
      <p:sp>
        <p:nvSpPr>
          <p:cNvPr id="54" name="AutoShape 49"/>
          <p:cNvSpPr>
            <a:spLocks noChangeArrowheads="1"/>
          </p:cNvSpPr>
          <p:nvPr/>
        </p:nvSpPr>
        <p:spPr bwMode="auto">
          <a:xfrm rot="5400000">
            <a:off x="6214618" y="3645209"/>
            <a:ext cx="504452" cy="71438"/>
          </a:xfrm>
          <a:prstGeom prst="rightArrow">
            <a:avLst>
              <a:gd name="adj1" fmla="val 50000"/>
              <a:gd name="adj2" fmla="val 12555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57" name="Text Box 46"/>
          <p:cNvSpPr txBox="1">
            <a:spLocks noChangeArrowheads="1"/>
          </p:cNvSpPr>
          <p:nvPr/>
        </p:nvSpPr>
        <p:spPr bwMode="auto">
          <a:xfrm>
            <a:off x="5207069" y="1464407"/>
            <a:ext cx="689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smtClean="0"/>
              <a:t>S3</a:t>
            </a:r>
            <a:endParaRPr lang="en-GB" altLang="en-US" b="1" dirty="0"/>
          </a:p>
        </p:txBody>
      </p:sp>
      <p:sp>
        <p:nvSpPr>
          <p:cNvPr id="61" name="Text Box 46"/>
          <p:cNvSpPr txBox="1">
            <a:spLocks noChangeArrowheads="1"/>
          </p:cNvSpPr>
          <p:nvPr/>
        </p:nvSpPr>
        <p:spPr bwMode="auto">
          <a:xfrm>
            <a:off x="6123640" y="1464407"/>
            <a:ext cx="6864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b="1" dirty="0" smtClean="0"/>
              <a:t>S4</a:t>
            </a:r>
            <a:endParaRPr lang="en-GB" altLang="en-US" b="1" dirty="0"/>
          </a:p>
        </p:txBody>
      </p:sp>
      <p:sp>
        <p:nvSpPr>
          <p:cNvPr id="3" name="Rectangle 2"/>
          <p:cNvSpPr/>
          <p:nvPr/>
        </p:nvSpPr>
        <p:spPr>
          <a:xfrm>
            <a:off x="8130005" y="1329768"/>
            <a:ext cx="3570893" cy="3416320"/>
          </a:xfrm>
          <a:prstGeom prst="rect">
            <a:avLst/>
          </a:prstGeom>
          <a:solidFill>
            <a:schemeClr val="bg1">
              <a:lumMod val="95000"/>
            </a:schemeClr>
          </a:solidFill>
        </p:spPr>
        <p:txBody>
          <a:bodyPr wrap="square">
            <a:spAutoFit/>
          </a:bodyPr>
          <a:lstStyle/>
          <a:p>
            <a:pPr algn="ctr"/>
            <a:r>
              <a:rPr lang="en-GB" b="1" u="sng" dirty="0" smtClean="0"/>
              <a:t>Key</a:t>
            </a:r>
            <a:endParaRPr lang="en-GB" b="1" u="sng" dirty="0"/>
          </a:p>
          <a:p>
            <a:r>
              <a:rPr lang="en-GB" b="1" dirty="0"/>
              <a:t>N</a:t>
            </a:r>
            <a:r>
              <a:rPr lang="en-GB" dirty="0"/>
              <a:t> – is a long tailed sheep we know has only the long tail </a:t>
            </a:r>
            <a:r>
              <a:rPr lang="en-GB" dirty="0" smtClean="0"/>
              <a:t>allele</a:t>
            </a:r>
          </a:p>
          <a:p>
            <a:endParaRPr lang="en-GB" dirty="0"/>
          </a:p>
          <a:p>
            <a:r>
              <a:rPr lang="en-GB" b="1" dirty="0"/>
              <a:t>C</a:t>
            </a:r>
            <a:r>
              <a:rPr lang="en-GB" dirty="0"/>
              <a:t> – is a carrier, who has one copy of the long tail allele and one copy of the short tail </a:t>
            </a:r>
            <a:r>
              <a:rPr lang="en-GB" dirty="0" smtClean="0"/>
              <a:t>allele</a:t>
            </a:r>
          </a:p>
          <a:p>
            <a:endParaRPr lang="en-GB" dirty="0"/>
          </a:p>
          <a:p>
            <a:r>
              <a:rPr lang="en-GB" b="1" dirty="0"/>
              <a:t>A</a:t>
            </a:r>
            <a:r>
              <a:rPr lang="en-GB" dirty="0"/>
              <a:t> – is affected, this sheep only has the short tail </a:t>
            </a:r>
            <a:r>
              <a:rPr lang="en-GB" dirty="0" smtClean="0"/>
              <a:t>allele</a:t>
            </a:r>
          </a:p>
          <a:p>
            <a:endParaRPr lang="en-GB" dirty="0"/>
          </a:p>
          <a:p>
            <a:r>
              <a:rPr lang="en-GB" b="1" dirty="0"/>
              <a:t>S1-S4</a:t>
            </a:r>
            <a:r>
              <a:rPr lang="en-GB" dirty="0"/>
              <a:t> – are </a:t>
            </a:r>
            <a:r>
              <a:rPr lang="en-GB" dirty="0" smtClean="0"/>
              <a:t>unknown</a:t>
            </a:r>
            <a:endParaRPr lang="en-GB" dirty="0"/>
          </a:p>
        </p:txBody>
      </p:sp>
      <p:sp>
        <p:nvSpPr>
          <p:cNvPr id="48"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3620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Health and Safety – For Teachers</a:t>
            </a:r>
            <a:endParaRPr lang="en-GB" dirty="0"/>
          </a:p>
        </p:txBody>
      </p:sp>
      <p:sp>
        <p:nvSpPr>
          <p:cNvPr id="3" name="Content Placeholder 2"/>
          <p:cNvSpPr>
            <a:spLocks noGrp="1"/>
          </p:cNvSpPr>
          <p:nvPr>
            <p:ph sz="half" idx="10"/>
          </p:nvPr>
        </p:nvSpPr>
        <p:spPr>
          <a:xfrm>
            <a:off x="252151" y="1735405"/>
            <a:ext cx="11482649" cy="4286064"/>
          </a:xfrm>
        </p:spPr>
        <p:txBody>
          <a:bodyPr/>
          <a:lstStyle/>
          <a:p>
            <a:r>
              <a:rPr lang="en-GB" dirty="0" smtClean="0"/>
              <a:t>Make sure the lid is on properly (pushed down fully) before the power pack is turned on</a:t>
            </a:r>
          </a:p>
          <a:p>
            <a:r>
              <a:rPr lang="en-GB" dirty="0" smtClean="0"/>
              <a:t>Run at 120V, </a:t>
            </a:r>
            <a:r>
              <a:rPr lang="en-GB" dirty="0" smtClean="0"/>
              <a:t>70</a:t>
            </a:r>
            <a:r>
              <a:rPr lang="en-GB" dirty="0" smtClean="0"/>
              <a:t>A </a:t>
            </a:r>
            <a:r>
              <a:rPr lang="en-GB" dirty="0" smtClean="0"/>
              <a:t>for ~25-30 minutes if using chilled buffer, </a:t>
            </a:r>
            <a:r>
              <a:rPr lang="en-GB" dirty="0" smtClean="0"/>
              <a:t>or </a:t>
            </a:r>
            <a:r>
              <a:rPr lang="en-GB" dirty="0" smtClean="0"/>
              <a:t>at 90V for 30-35 minutes if using room temperature buffer.</a:t>
            </a:r>
          </a:p>
          <a:p>
            <a:r>
              <a:rPr lang="en-GB" dirty="0" smtClean="0"/>
              <a:t>DO NOT open the lid when the power is on</a:t>
            </a:r>
          </a:p>
          <a:p>
            <a:r>
              <a:rPr lang="en-GB" dirty="0" smtClean="0"/>
              <a:t>After the gel has been run, stop the power pack then turn it off at the back and the wall before removing the lid of the gel tank</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4742793" y="3497318"/>
            <a:ext cx="3003331" cy="3003331"/>
          </a:xfrm>
          <a:prstGeom prst="rect">
            <a:avLst/>
          </a:prstGeom>
        </p:spPr>
      </p:pic>
      <p:sp>
        <p:nvSpPr>
          <p:cNvPr id="5" name="TextBox 4"/>
          <p:cNvSpPr txBox="1"/>
          <p:nvPr/>
        </p:nvSpPr>
        <p:spPr>
          <a:xfrm>
            <a:off x="1221778" y="840726"/>
            <a:ext cx="9543393" cy="830997"/>
          </a:xfrm>
          <a:prstGeom prst="rect">
            <a:avLst/>
          </a:prstGeom>
          <a:noFill/>
        </p:spPr>
        <p:txBody>
          <a:bodyPr wrap="square" rtlCol="0">
            <a:spAutoFit/>
          </a:bodyPr>
          <a:lstStyle/>
          <a:p>
            <a:pPr algn="ctr"/>
            <a:r>
              <a:rPr lang="en-GB" sz="2400" dirty="0" smtClean="0">
                <a:solidFill>
                  <a:srgbClr val="FF0000"/>
                </a:solidFill>
              </a:rPr>
              <a:t>Pupils are NOT permitted to turn on or turn off the power pack, or touch the equipment while running.</a:t>
            </a:r>
            <a:endParaRPr lang="en-GB" sz="2400" dirty="0">
              <a:solidFill>
                <a:srgbClr val="FF0000"/>
              </a:solidFill>
            </a:endParaRPr>
          </a:p>
        </p:txBody>
      </p:sp>
      <p:sp>
        <p:nvSpPr>
          <p:cNvPr id="6"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879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675"/>
            <a:ext cx="11055019" cy="648072"/>
          </a:xfrm>
        </p:spPr>
        <p:txBody>
          <a:bodyPr/>
          <a:lstStyle/>
          <a:p>
            <a:r>
              <a:rPr lang="en-GB" dirty="0" smtClean="0"/>
              <a:t>Recreate the PCR reaction</a:t>
            </a:r>
            <a:endParaRPr lang="en-GB" dirty="0"/>
          </a:p>
        </p:txBody>
      </p:sp>
      <p:pic>
        <p:nvPicPr>
          <p:cNvPr id="4" name="Picture 3"/>
          <p:cNvPicPr>
            <a:picLocks noChangeAspect="1"/>
          </p:cNvPicPr>
          <p:nvPr/>
        </p:nvPicPr>
        <p:blipFill>
          <a:blip r:embed="rId3"/>
          <a:stretch>
            <a:fillRect/>
          </a:stretch>
        </p:blipFill>
        <p:spPr>
          <a:xfrm>
            <a:off x="11039744" y="236523"/>
            <a:ext cx="792549" cy="792549"/>
          </a:xfrm>
          <a:prstGeom prst="rect">
            <a:avLst/>
          </a:prstGeom>
        </p:spPr>
      </p:pic>
      <p:pic>
        <p:nvPicPr>
          <p:cNvPr id="5" name="Picture 4"/>
          <p:cNvPicPr>
            <a:picLocks noChangeAspect="1"/>
          </p:cNvPicPr>
          <p:nvPr/>
        </p:nvPicPr>
        <p:blipFill>
          <a:blip r:embed="rId4"/>
          <a:stretch>
            <a:fillRect/>
          </a:stretch>
        </p:blipFill>
        <p:spPr>
          <a:xfrm>
            <a:off x="176048" y="1200807"/>
            <a:ext cx="5715000" cy="815113"/>
          </a:xfrm>
          <a:prstGeom prst="rect">
            <a:avLst/>
          </a:prstGeom>
        </p:spPr>
      </p:pic>
      <p:pic>
        <p:nvPicPr>
          <p:cNvPr id="6" name="Picture 5"/>
          <p:cNvPicPr>
            <a:picLocks noChangeAspect="1"/>
          </p:cNvPicPr>
          <p:nvPr/>
        </p:nvPicPr>
        <p:blipFill>
          <a:blip r:embed="rId5"/>
          <a:stretch>
            <a:fillRect/>
          </a:stretch>
        </p:blipFill>
        <p:spPr>
          <a:xfrm>
            <a:off x="5814849" y="1227207"/>
            <a:ext cx="2398806" cy="788713"/>
          </a:xfrm>
          <a:prstGeom prst="rect">
            <a:avLst/>
          </a:prstGeom>
        </p:spPr>
      </p:pic>
      <p:pic>
        <p:nvPicPr>
          <p:cNvPr id="7" name="Picture 6"/>
          <p:cNvPicPr>
            <a:picLocks noChangeAspect="1"/>
          </p:cNvPicPr>
          <p:nvPr/>
        </p:nvPicPr>
        <p:blipFill>
          <a:blip r:embed="rId6"/>
          <a:stretch>
            <a:fillRect/>
          </a:stretch>
        </p:blipFill>
        <p:spPr>
          <a:xfrm rot="5400000">
            <a:off x="1638903" y="1809994"/>
            <a:ext cx="503289" cy="2057400"/>
          </a:xfrm>
          <a:prstGeom prst="rect">
            <a:avLst/>
          </a:prstGeom>
        </p:spPr>
      </p:pic>
      <p:pic>
        <p:nvPicPr>
          <p:cNvPr id="8" name="Picture 7"/>
          <p:cNvPicPr>
            <a:picLocks noChangeAspect="1"/>
          </p:cNvPicPr>
          <p:nvPr/>
        </p:nvPicPr>
        <p:blipFill>
          <a:blip r:embed="rId7"/>
          <a:stretch>
            <a:fillRect/>
          </a:stretch>
        </p:blipFill>
        <p:spPr>
          <a:xfrm rot="5400000">
            <a:off x="4370923" y="1808067"/>
            <a:ext cx="503290" cy="2035040"/>
          </a:xfrm>
          <a:prstGeom prst="rect">
            <a:avLst/>
          </a:prstGeom>
        </p:spPr>
      </p:pic>
      <p:sp>
        <p:nvSpPr>
          <p:cNvPr id="9" name="TextBox 8"/>
          <p:cNvSpPr txBox="1"/>
          <p:nvPr/>
        </p:nvSpPr>
        <p:spPr>
          <a:xfrm>
            <a:off x="8823090" y="2567942"/>
            <a:ext cx="1789207" cy="461665"/>
          </a:xfrm>
          <a:prstGeom prst="rect">
            <a:avLst/>
          </a:prstGeom>
          <a:noFill/>
        </p:spPr>
        <p:txBody>
          <a:bodyPr wrap="square" rtlCol="0">
            <a:spAutoFit/>
          </a:bodyPr>
          <a:lstStyle/>
          <a:p>
            <a:r>
              <a:rPr lang="en-GB" sz="2400" dirty="0" smtClean="0"/>
              <a:t>primers</a:t>
            </a:r>
            <a:endParaRPr lang="en-GB" sz="2400" dirty="0"/>
          </a:p>
        </p:txBody>
      </p:sp>
      <p:sp>
        <p:nvSpPr>
          <p:cNvPr id="10" name="TextBox 9"/>
          <p:cNvSpPr txBox="1"/>
          <p:nvPr/>
        </p:nvSpPr>
        <p:spPr>
          <a:xfrm>
            <a:off x="8823091" y="1377530"/>
            <a:ext cx="1789207" cy="461665"/>
          </a:xfrm>
          <a:prstGeom prst="rect">
            <a:avLst/>
          </a:prstGeom>
          <a:noFill/>
        </p:spPr>
        <p:txBody>
          <a:bodyPr wrap="square" rtlCol="0">
            <a:spAutoFit/>
          </a:bodyPr>
          <a:lstStyle/>
          <a:p>
            <a:r>
              <a:rPr lang="en-GB" sz="2400" dirty="0" smtClean="0"/>
              <a:t>DNA </a:t>
            </a:r>
            <a:endParaRPr lang="en-GB" sz="2400" dirty="0"/>
          </a:p>
        </p:txBody>
      </p:sp>
      <p:pic>
        <p:nvPicPr>
          <p:cNvPr id="11" name="Picture 10"/>
          <p:cNvPicPr>
            <a:picLocks noChangeAspect="1"/>
          </p:cNvPicPr>
          <p:nvPr/>
        </p:nvPicPr>
        <p:blipFill>
          <a:blip r:embed="rId8"/>
          <a:stretch>
            <a:fillRect/>
          </a:stretch>
        </p:blipFill>
        <p:spPr>
          <a:xfrm rot="4664821">
            <a:off x="1631858" y="3945303"/>
            <a:ext cx="517377" cy="445055"/>
          </a:xfrm>
          <a:prstGeom prst="rect">
            <a:avLst/>
          </a:prstGeom>
        </p:spPr>
      </p:pic>
      <p:pic>
        <p:nvPicPr>
          <p:cNvPr id="12" name="Picture 11"/>
          <p:cNvPicPr>
            <a:picLocks noChangeAspect="1"/>
          </p:cNvPicPr>
          <p:nvPr/>
        </p:nvPicPr>
        <p:blipFill>
          <a:blip r:embed="rId8"/>
          <a:stretch>
            <a:fillRect/>
          </a:stretch>
        </p:blipFill>
        <p:spPr>
          <a:xfrm rot="5964367">
            <a:off x="2656869" y="3899273"/>
            <a:ext cx="517377" cy="445055"/>
          </a:xfrm>
          <a:prstGeom prst="rect">
            <a:avLst/>
          </a:prstGeom>
        </p:spPr>
      </p:pic>
      <p:pic>
        <p:nvPicPr>
          <p:cNvPr id="13" name="Picture 12"/>
          <p:cNvPicPr>
            <a:picLocks noChangeAspect="1"/>
          </p:cNvPicPr>
          <p:nvPr/>
        </p:nvPicPr>
        <p:blipFill>
          <a:blip r:embed="rId8"/>
          <a:stretch>
            <a:fillRect/>
          </a:stretch>
        </p:blipFill>
        <p:spPr>
          <a:xfrm rot="4664821">
            <a:off x="4228318" y="4245325"/>
            <a:ext cx="517377" cy="445055"/>
          </a:xfrm>
          <a:prstGeom prst="rect">
            <a:avLst/>
          </a:prstGeom>
        </p:spPr>
      </p:pic>
      <p:pic>
        <p:nvPicPr>
          <p:cNvPr id="14" name="Picture 13"/>
          <p:cNvPicPr>
            <a:picLocks noChangeAspect="1"/>
          </p:cNvPicPr>
          <p:nvPr/>
        </p:nvPicPr>
        <p:blipFill>
          <a:blip r:embed="rId8"/>
          <a:stretch>
            <a:fillRect/>
          </a:stretch>
        </p:blipFill>
        <p:spPr>
          <a:xfrm rot="4664821">
            <a:off x="2236764" y="4697746"/>
            <a:ext cx="517377" cy="445055"/>
          </a:xfrm>
          <a:prstGeom prst="rect">
            <a:avLst/>
          </a:prstGeom>
        </p:spPr>
      </p:pic>
      <p:sp>
        <p:nvSpPr>
          <p:cNvPr id="15" name="TextBox 14"/>
          <p:cNvSpPr txBox="1"/>
          <p:nvPr/>
        </p:nvSpPr>
        <p:spPr>
          <a:xfrm>
            <a:off x="8862848" y="4389418"/>
            <a:ext cx="1789207" cy="461665"/>
          </a:xfrm>
          <a:prstGeom prst="rect">
            <a:avLst/>
          </a:prstGeom>
          <a:noFill/>
        </p:spPr>
        <p:txBody>
          <a:bodyPr wrap="square" rtlCol="0">
            <a:spAutoFit/>
          </a:bodyPr>
          <a:lstStyle/>
          <a:p>
            <a:r>
              <a:rPr lang="en-GB" sz="2400" dirty="0" smtClean="0"/>
              <a:t>nucleotides</a:t>
            </a:r>
            <a:endParaRPr lang="en-GB" sz="2400" dirty="0"/>
          </a:p>
        </p:txBody>
      </p:sp>
      <p:pic>
        <p:nvPicPr>
          <p:cNvPr id="16" name="Picture 15"/>
          <p:cNvPicPr>
            <a:picLocks noChangeAspect="1"/>
          </p:cNvPicPr>
          <p:nvPr/>
        </p:nvPicPr>
        <p:blipFill>
          <a:blip r:embed="rId9"/>
          <a:stretch>
            <a:fillRect/>
          </a:stretch>
        </p:blipFill>
        <p:spPr>
          <a:xfrm rot="3725992">
            <a:off x="5495761" y="3613704"/>
            <a:ext cx="547688" cy="508096"/>
          </a:xfrm>
          <a:prstGeom prst="rect">
            <a:avLst/>
          </a:prstGeom>
        </p:spPr>
      </p:pic>
      <p:pic>
        <p:nvPicPr>
          <p:cNvPr id="17" name="Picture 16"/>
          <p:cNvPicPr>
            <a:picLocks noChangeAspect="1"/>
          </p:cNvPicPr>
          <p:nvPr/>
        </p:nvPicPr>
        <p:blipFill>
          <a:blip r:embed="rId9"/>
          <a:stretch>
            <a:fillRect/>
          </a:stretch>
        </p:blipFill>
        <p:spPr>
          <a:xfrm rot="3725992">
            <a:off x="3561107" y="3923814"/>
            <a:ext cx="547688" cy="508096"/>
          </a:xfrm>
          <a:prstGeom prst="rect">
            <a:avLst/>
          </a:prstGeom>
        </p:spPr>
      </p:pic>
      <p:pic>
        <p:nvPicPr>
          <p:cNvPr id="18" name="Picture 17"/>
          <p:cNvPicPr>
            <a:picLocks noChangeAspect="1"/>
          </p:cNvPicPr>
          <p:nvPr/>
        </p:nvPicPr>
        <p:blipFill>
          <a:blip r:embed="rId9"/>
          <a:stretch>
            <a:fillRect/>
          </a:stretch>
        </p:blipFill>
        <p:spPr>
          <a:xfrm rot="6413072">
            <a:off x="3331204" y="4928109"/>
            <a:ext cx="547688" cy="508096"/>
          </a:xfrm>
          <a:prstGeom prst="rect">
            <a:avLst/>
          </a:prstGeom>
        </p:spPr>
      </p:pic>
      <p:pic>
        <p:nvPicPr>
          <p:cNvPr id="19" name="Picture 18"/>
          <p:cNvPicPr>
            <a:picLocks noChangeAspect="1"/>
          </p:cNvPicPr>
          <p:nvPr/>
        </p:nvPicPr>
        <p:blipFill>
          <a:blip r:embed="rId10"/>
          <a:stretch>
            <a:fillRect/>
          </a:stretch>
        </p:blipFill>
        <p:spPr>
          <a:xfrm rot="5827356">
            <a:off x="5212365" y="4848782"/>
            <a:ext cx="483784" cy="395287"/>
          </a:xfrm>
          <a:prstGeom prst="rect">
            <a:avLst/>
          </a:prstGeom>
        </p:spPr>
      </p:pic>
      <p:pic>
        <p:nvPicPr>
          <p:cNvPr id="20" name="Picture 19"/>
          <p:cNvPicPr>
            <a:picLocks noChangeAspect="1"/>
          </p:cNvPicPr>
          <p:nvPr/>
        </p:nvPicPr>
        <p:blipFill>
          <a:blip r:embed="rId10"/>
          <a:stretch>
            <a:fillRect/>
          </a:stretch>
        </p:blipFill>
        <p:spPr>
          <a:xfrm rot="5827356">
            <a:off x="2083063" y="3368047"/>
            <a:ext cx="483784" cy="395287"/>
          </a:xfrm>
          <a:prstGeom prst="rect">
            <a:avLst/>
          </a:prstGeom>
        </p:spPr>
      </p:pic>
      <p:pic>
        <p:nvPicPr>
          <p:cNvPr id="21" name="Picture 20"/>
          <p:cNvPicPr>
            <a:picLocks noChangeAspect="1"/>
          </p:cNvPicPr>
          <p:nvPr/>
        </p:nvPicPr>
        <p:blipFill>
          <a:blip r:embed="rId10"/>
          <a:stretch>
            <a:fillRect/>
          </a:stretch>
        </p:blipFill>
        <p:spPr>
          <a:xfrm rot="3310286">
            <a:off x="1422544" y="4832016"/>
            <a:ext cx="483784" cy="395287"/>
          </a:xfrm>
          <a:prstGeom prst="rect">
            <a:avLst/>
          </a:prstGeom>
        </p:spPr>
      </p:pic>
      <p:pic>
        <p:nvPicPr>
          <p:cNvPr id="22" name="Picture 21"/>
          <p:cNvPicPr>
            <a:picLocks noChangeAspect="1"/>
          </p:cNvPicPr>
          <p:nvPr/>
        </p:nvPicPr>
        <p:blipFill>
          <a:blip r:embed="rId11"/>
          <a:stretch>
            <a:fillRect/>
          </a:stretch>
        </p:blipFill>
        <p:spPr>
          <a:xfrm rot="4996572">
            <a:off x="4879815" y="4186752"/>
            <a:ext cx="543744" cy="471681"/>
          </a:xfrm>
          <a:prstGeom prst="rect">
            <a:avLst/>
          </a:prstGeom>
        </p:spPr>
      </p:pic>
      <p:pic>
        <p:nvPicPr>
          <p:cNvPr id="23" name="Picture 22"/>
          <p:cNvPicPr>
            <a:picLocks noChangeAspect="1"/>
          </p:cNvPicPr>
          <p:nvPr/>
        </p:nvPicPr>
        <p:blipFill>
          <a:blip r:embed="rId11"/>
          <a:stretch>
            <a:fillRect/>
          </a:stretch>
        </p:blipFill>
        <p:spPr>
          <a:xfrm rot="4996572">
            <a:off x="867710" y="4320816"/>
            <a:ext cx="543744" cy="471681"/>
          </a:xfrm>
          <a:prstGeom prst="rect">
            <a:avLst/>
          </a:prstGeom>
        </p:spPr>
      </p:pic>
      <p:pic>
        <p:nvPicPr>
          <p:cNvPr id="24" name="Picture 23"/>
          <p:cNvPicPr>
            <a:picLocks noChangeAspect="1"/>
          </p:cNvPicPr>
          <p:nvPr/>
        </p:nvPicPr>
        <p:blipFill>
          <a:blip r:embed="rId11"/>
          <a:stretch>
            <a:fillRect/>
          </a:stretch>
        </p:blipFill>
        <p:spPr>
          <a:xfrm rot="4996572">
            <a:off x="4062454" y="5243932"/>
            <a:ext cx="543744" cy="471681"/>
          </a:xfrm>
          <a:prstGeom prst="rect">
            <a:avLst/>
          </a:prstGeom>
        </p:spPr>
      </p:pic>
      <p:pic>
        <p:nvPicPr>
          <p:cNvPr id="25" name="Picture 24"/>
          <p:cNvPicPr>
            <a:picLocks noChangeAspect="1"/>
          </p:cNvPicPr>
          <p:nvPr/>
        </p:nvPicPr>
        <p:blipFill>
          <a:blip r:embed="rId11"/>
          <a:stretch>
            <a:fillRect/>
          </a:stretch>
        </p:blipFill>
        <p:spPr>
          <a:xfrm rot="4996572">
            <a:off x="6430575" y="4375028"/>
            <a:ext cx="543744" cy="471681"/>
          </a:xfrm>
          <a:prstGeom prst="rect">
            <a:avLst/>
          </a:prstGeom>
        </p:spPr>
      </p:pic>
      <p:sp>
        <p:nvSpPr>
          <p:cNvPr id="3" name="TextBox 2"/>
          <p:cNvSpPr txBox="1"/>
          <p:nvPr/>
        </p:nvSpPr>
        <p:spPr>
          <a:xfrm>
            <a:off x="6255367" y="6176061"/>
            <a:ext cx="5135446" cy="369332"/>
          </a:xfrm>
          <a:prstGeom prst="rect">
            <a:avLst/>
          </a:prstGeom>
          <a:noFill/>
        </p:spPr>
        <p:txBody>
          <a:bodyPr wrap="square" rtlCol="0">
            <a:spAutoFit/>
          </a:bodyPr>
          <a:lstStyle/>
          <a:p>
            <a:r>
              <a:rPr lang="en-GB" dirty="0" smtClean="0"/>
              <a:t>Scissors and sticky tape is also required. </a:t>
            </a:r>
            <a:endParaRPr lang="en-GB" dirty="0"/>
          </a:p>
        </p:txBody>
      </p:sp>
      <p:pic>
        <p:nvPicPr>
          <p:cNvPr id="26" name="Picture 25"/>
          <p:cNvPicPr>
            <a:picLocks noChangeAspect="1"/>
          </p:cNvPicPr>
          <p:nvPr/>
        </p:nvPicPr>
        <p:blipFill>
          <a:blip r:embed="rId12"/>
          <a:stretch>
            <a:fillRect/>
          </a:stretch>
        </p:blipFill>
        <p:spPr>
          <a:xfrm>
            <a:off x="6980833" y="5219908"/>
            <a:ext cx="881942" cy="881942"/>
          </a:xfrm>
          <a:prstGeom prst="rect">
            <a:avLst/>
          </a:prstGeom>
        </p:spPr>
      </p:pic>
      <p:pic>
        <p:nvPicPr>
          <p:cNvPr id="27" name="Picture 26"/>
          <p:cNvPicPr>
            <a:picLocks noChangeAspect="1"/>
          </p:cNvPicPr>
          <p:nvPr/>
        </p:nvPicPr>
        <p:blipFill>
          <a:blip r:embed="rId13"/>
          <a:stretch>
            <a:fillRect/>
          </a:stretch>
        </p:blipFill>
        <p:spPr>
          <a:xfrm>
            <a:off x="8060825" y="5219908"/>
            <a:ext cx="992087" cy="992087"/>
          </a:xfrm>
          <a:prstGeom prst="rect">
            <a:avLst/>
          </a:prstGeom>
        </p:spPr>
      </p:pic>
      <p:sp>
        <p:nvSpPr>
          <p:cNvPr id="28"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38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Fast Blast DNA Stain – 15 minutes</a:t>
            </a:r>
            <a:endParaRPr lang="en-GB" dirty="0"/>
          </a:p>
        </p:txBody>
      </p:sp>
      <p:sp>
        <p:nvSpPr>
          <p:cNvPr id="20" name="Content Placeholder 19"/>
          <p:cNvSpPr>
            <a:spLocks noGrp="1"/>
          </p:cNvSpPr>
          <p:nvPr>
            <p:ph sz="half" idx="10"/>
          </p:nvPr>
        </p:nvSpPr>
        <p:spPr>
          <a:xfrm>
            <a:off x="252151" y="1188161"/>
            <a:ext cx="5493944" cy="4286064"/>
          </a:xfrm>
        </p:spPr>
        <p:txBody>
          <a:bodyPr>
            <a:normAutofit lnSpcReduction="10000"/>
          </a:bodyPr>
          <a:lstStyle/>
          <a:p>
            <a:pPr marL="457200" indent="-457200">
              <a:lnSpc>
                <a:spcPct val="200000"/>
              </a:lnSpc>
              <a:buFont typeface="+mj-lt"/>
              <a:buAutoNum type="arabicPeriod"/>
            </a:pPr>
            <a:r>
              <a:rPr lang="en-GB" dirty="0" smtClean="0">
                <a:solidFill>
                  <a:schemeClr val="accent5">
                    <a:lumMod val="50000"/>
                  </a:schemeClr>
                </a:solidFill>
              </a:rPr>
              <a:t>Pour 50ml of 100x DNA Stain onto the gel</a:t>
            </a:r>
          </a:p>
          <a:p>
            <a:pPr marL="457200" indent="-457200">
              <a:lnSpc>
                <a:spcPct val="200000"/>
              </a:lnSpc>
              <a:buFont typeface="+mj-lt"/>
              <a:buAutoNum type="arabicPeriod"/>
            </a:pPr>
            <a:r>
              <a:rPr lang="en-GB" dirty="0" smtClean="0">
                <a:solidFill>
                  <a:schemeClr val="accent5">
                    <a:lumMod val="50000"/>
                  </a:schemeClr>
                </a:solidFill>
              </a:rPr>
              <a:t>Leave for 3 minutes</a:t>
            </a:r>
          </a:p>
          <a:p>
            <a:pPr marL="457200" indent="-457200">
              <a:lnSpc>
                <a:spcPct val="200000"/>
              </a:lnSpc>
              <a:buFont typeface="+mj-lt"/>
              <a:buAutoNum type="arabicPeriod"/>
            </a:pPr>
            <a:r>
              <a:rPr lang="en-GB" dirty="0" smtClean="0">
                <a:solidFill>
                  <a:schemeClr val="accent5">
                    <a:lumMod val="50000"/>
                  </a:schemeClr>
                </a:solidFill>
              </a:rPr>
              <a:t>Pour off the stain (keep, as it can be reused)</a:t>
            </a:r>
          </a:p>
          <a:p>
            <a:pPr marL="457200" indent="-457200">
              <a:lnSpc>
                <a:spcPct val="200000"/>
              </a:lnSpc>
              <a:buFont typeface="+mj-lt"/>
              <a:buAutoNum type="arabicPeriod"/>
            </a:pPr>
            <a:r>
              <a:rPr lang="en-GB" dirty="0" smtClean="0">
                <a:solidFill>
                  <a:schemeClr val="accent5">
                    <a:lumMod val="50000"/>
                  </a:schemeClr>
                </a:solidFill>
              </a:rPr>
              <a:t>Rinse the gel with warm water for ~10 seconds</a:t>
            </a:r>
          </a:p>
          <a:p>
            <a:pPr marL="457200" indent="-457200">
              <a:lnSpc>
                <a:spcPct val="200000"/>
              </a:lnSpc>
              <a:buFont typeface="+mj-lt"/>
              <a:buAutoNum type="arabicPeriod"/>
            </a:pPr>
            <a:r>
              <a:rPr lang="en-GB" dirty="0" smtClean="0">
                <a:solidFill>
                  <a:schemeClr val="accent5">
                    <a:lumMod val="50000"/>
                  </a:schemeClr>
                </a:solidFill>
              </a:rPr>
              <a:t>Wash the gel with warm water for 5 minutes</a:t>
            </a:r>
          </a:p>
          <a:p>
            <a:pPr marL="457200" indent="-457200">
              <a:lnSpc>
                <a:spcPct val="200000"/>
              </a:lnSpc>
              <a:buFont typeface="+mj-lt"/>
              <a:buAutoNum type="arabicPeriod"/>
            </a:pPr>
            <a:r>
              <a:rPr lang="en-GB" dirty="0" smtClean="0">
                <a:solidFill>
                  <a:schemeClr val="accent5">
                    <a:lumMod val="50000"/>
                  </a:schemeClr>
                </a:solidFill>
              </a:rPr>
              <a:t>Wash the gel again for 5 minutes</a:t>
            </a:r>
            <a:endParaRPr lang="en-GB" dirty="0">
              <a:solidFill>
                <a:schemeClr val="accent5">
                  <a:lumMod val="50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010" r="12824"/>
          <a:stretch/>
        </p:blipFill>
        <p:spPr>
          <a:xfrm>
            <a:off x="9130211" y="1812604"/>
            <a:ext cx="1839083" cy="233870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76" t="17142"/>
          <a:stretch/>
        </p:blipFill>
        <p:spPr>
          <a:xfrm>
            <a:off x="5609856" y="3896224"/>
            <a:ext cx="3370091" cy="219933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6028" t="43336" b="18800"/>
          <a:stretch/>
        </p:blipFill>
        <p:spPr>
          <a:xfrm>
            <a:off x="6539151" y="907133"/>
            <a:ext cx="2290533" cy="1810943"/>
          </a:xfrm>
          <a:prstGeom prst="rect">
            <a:avLst/>
          </a:prstGeom>
        </p:spPr>
      </p:pic>
      <p:grpSp>
        <p:nvGrpSpPr>
          <p:cNvPr id="18" name="Group 17"/>
          <p:cNvGrpSpPr/>
          <p:nvPr/>
        </p:nvGrpSpPr>
        <p:grpSpPr>
          <a:xfrm>
            <a:off x="3279638" y="876672"/>
            <a:ext cx="5233441" cy="5565651"/>
            <a:chOff x="8539242" y="-612332"/>
            <a:chExt cx="1811927" cy="2041177"/>
          </a:xfrm>
        </p:grpSpPr>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953" t="19001"/>
            <a:stretch/>
          </p:blipFill>
          <p:spPr>
            <a:xfrm>
              <a:off x="8539242" y="-612332"/>
              <a:ext cx="1811927" cy="2041177"/>
            </a:xfrm>
            <a:prstGeom prst="rect">
              <a:avLst/>
            </a:prstGeom>
          </p:spPr>
        </p:pic>
        <p:pic>
          <p:nvPicPr>
            <p:cNvPr id="16" name="Picture 15"/>
            <p:cNvPicPr>
              <a:picLocks noChangeAspect="1"/>
            </p:cNvPicPr>
            <p:nvPr/>
          </p:nvPicPr>
          <p:blipFill>
            <a:blip r:embed="rId7"/>
            <a:stretch>
              <a:fillRect/>
            </a:stretch>
          </p:blipFill>
          <p:spPr>
            <a:xfrm flipH="1">
              <a:off x="9280203" y="-6824"/>
              <a:ext cx="330003" cy="219289"/>
            </a:xfrm>
            <a:prstGeom prst="rect">
              <a:avLst/>
            </a:prstGeom>
          </p:spPr>
        </p:pic>
        <p:pic>
          <p:nvPicPr>
            <p:cNvPr id="17" name="Picture 16"/>
            <p:cNvPicPr>
              <a:picLocks noChangeAspect="1"/>
            </p:cNvPicPr>
            <p:nvPr/>
          </p:nvPicPr>
          <p:blipFill rotWithShape="1">
            <a:blip r:embed="rId7"/>
            <a:srcRect r="49082" b="7041"/>
            <a:stretch/>
          </p:blipFill>
          <p:spPr>
            <a:xfrm>
              <a:off x="9630678" y="-6137"/>
              <a:ext cx="190116" cy="204266"/>
            </a:xfrm>
            <a:prstGeom prst="rect">
              <a:avLst/>
            </a:prstGeom>
          </p:spPr>
        </p:pic>
      </p:grpSp>
      <p:sp>
        <p:nvSpPr>
          <p:cNvPr id="11"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49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DNA Analysis</a:t>
            </a:r>
            <a:endParaRPr lang="en-GB" dirty="0"/>
          </a:p>
        </p:txBody>
      </p:sp>
      <p:pic>
        <p:nvPicPr>
          <p:cNvPr id="42" name="Picture 41"/>
          <p:cNvPicPr>
            <a:picLocks noChangeAspect="1"/>
          </p:cNvPicPr>
          <p:nvPr/>
        </p:nvPicPr>
        <p:blipFill>
          <a:blip r:embed="rId3"/>
          <a:stretch>
            <a:fillRect/>
          </a:stretch>
        </p:blipFill>
        <p:spPr>
          <a:xfrm>
            <a:off x="2713037" y="1150937"/>
            <a:ext cx="6303963" cy="4527236"/>
          </a:xfrm>
          <a:prstGeom prst="rect">
            <a:avLst/>
          </a:prstGeom>
        </p:spPr>
      </p:pic>
      <p:sp>
        <p:nvSpPr>
          <p:cNvPr id="4"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7872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24348" y="3143948"/>
            <a:ext cx="604161" cy="461665"/>
          </a:xfrm>
          <a:prstGeom prst="rect">
            <a:avLst/>
          </a:prstGeom>
          <a:noFill/>
        </p:spPr>
        <p:txBody>
          <a:bodyPr wrap="square" rtlCol="0">
            <a:spAutoFit/>
          </a:bodyPr>
          <a:lstStyle/>
          <a:p>
            <a:r>
              <a:rPr lang="en-GB" sz="2400" b="1" dirty="0" smtClean="0">
                <a:solidFill>
                  <a:srgbClr val="C00000"/>
                </a:solidFill>
              </a:rPr>
              <a:t>F1: </a:t>
            </a:r>
            <a:endParaRPr lang="en-GB" sz="2400" b="1" dirty="0">
              <a:solidFill>
                <a:srgbClr val="C00000"/>
              </a:solidFill>
            </a:endParaRPr>
          </a:p>
        </p:txBody>
      </p:sp>
      <p:sp>
        <p:nvSpPr>
          <p:cNvPr id="10" name="TextBox 9"/>
          <p:cNvSpPr txBox="1"/>
          <p:nvPr/>
        </p:nvSpPr>
        <p:spPr>
          <a:xfrm>
            <a:off x="5224348" y="1225131"/>
            <a:ext cx="604161" cy="461665"/>
          </a:xfrm>
          <a:prstGeom prst="rect">
            <a:avLst/>
          </a:prstGeom>
          <a:solidFill>
            <a:schemeClr val="bg1"/>
          </a:solidFill>
        </p:spPr>
        <p:txBody>
          <a:bodyPr wrap="square" rtlCol="0">
            <a:spAutoFit/>
          </a:bodyPr>
          <a:lstStyle/>
          <a:p>
            <a:r>
              <a:rPr lang="en-GB" sz="2400" b="1" dirty="0" smtClean="0">
                <a:solidFill>
                  <a:srgbClr val="C00000"/>
                </a:solidFill>
              </a:rPr>
              <a:t>F0: </a:t>
            </a:r>
            <a:endParaRPr lang="en-GB" sz="2400" b="1" dirty="0">
              <a:solidFill>
                <a:srgbClr val="C00000"/>
              </a:solidFill>
            </a:endParaRPr>
          </a:p>
        </p:txBody>
      </p:sp>
      <p:sp>
        <p:nvSpPr>
          <p:cNvPr id="63" name="Oval 62"/>
          <p:cNvSpPr/>
          <p:nvPr/>
        </p:nvSpPr>
        <p:spPr>
          <a:xfrm>
            <a:off x="310413" y="3611665"/>
            <a:ext cx="622919" cy="609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341527" y="2806701"/>
            <a:ext cx="553706" cy="5334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096282" y="2840129"/>
            <a:ext cx="2063957" cy="461665"/>
          </a:xfrm>
          <a:prstGeom prst="rect">
            <a:avLst/>
          </a:prstGeom>
          <a:noFill/>
        </p:spPr>
        <p:txBody>
          <a:bodyPr wrap="square" rtlCol="0">
            <a:spAutoFit/>
          </a:bodyPr>
          <a:lstStyle/>
          <a:p>
            <a:r>
              <a:rPr lang="en-GB" sz="2400" dirty="0" smtClean="0">
                <a:solidFill>
                  <a:srgbClr val="000000"/>
                </a:solidFill>
              </a:rPr>
              <a:t>= Male</a:t>
            </a:r>
            <a:endParaRPr lang="en-GB" sz="2400" dirty="0">
              <a:solidFill>
                <a:srgbClr val="000000"/>
              </a:solidFill>
            </a:endParaRPr>
          </a:p>
        </p:txBody>
      </p:sp>
      <p:sp>
        <p:nvSpPr>
          <p:cNvPr id="72" name="TextBox 71"/>
          <p:cNvSpPr txBox="1"/>
          <p:nvPr/>
        </p:nvSpPr>
        <p:spPr>
          <a:xfrm>
            <a:off x="1121682" y="3750604"/>
            <a:ext cx="2063957" cy="461665"/>
          </a:xfrm>
          <a:prstGeom prst="rect">
            <a:avLst/>
          </a:prstGeom>
          <a:noFill/>
        </p:spPr>
        <p:txBody>
          <a:bodyPr wrap="square" rtlCol="0">
            <a:spAutoFit/>
          </a:bodyPr>
          <a:lstStyle/>
          <a:p>
            <a:r>
              <a:rPr lang="en-GB" sz="2400" dirty="0" smtClean="0">
                <a:solidFill>
                  <a:srgbClr val="000000"/>
                </a:solidFill>
              </a:rPr>
              <a:t>= Female</a:t>
            </a:r>
            <a:endParaRPr lang="en-GB" sz="2400" dirty="0">
              <a:solidFill>
                <a:srgbClr val="000000"/>
              </a:solidFill>
            </a:endParaRPr>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85245"/>
            <a:ext cx="747936" cy="747936"/>
          </a:xfrm>
          <a:prstGeom prst="rect">
            <a:avLst/>
          </a:prstGeom>
        </p:spPr>
      </p:pic>
      <p:pic>
        <p:nvPicPr>
          <p:cNvPr id="84" name="Picture 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53800" y="129642"/>
            <a:ext cx="700977" cy="775990"/>
          </a:xfrm>
          <a:prstGeom prst="rect">
            <a:avLst/>
          </a:prstGeom>
        </p:spPr>
      </p:pic>
      <p:sp>
        <p:nvSpPr>
          <p:cNvPr id="92" name="Rectangle 91"/>
          <p:cNvSpPr/>
          <p:nvPr/>
        </p:nvSpPr>
        <p:spPr>
          <a:xfrm>
            <a:off x="3333068" y="4616631"/>
            <a:ext cx="7556500" cy="954107"/>
          </a:xfrm>
          <a:prstGeom prst="rect">
            <a:avLst/>
          </a:prstGeom>
        </p:spPr>
        <p:txBody>
          <a:bodyPr wrap="square">
            <a:spAutoFit/>
          </a:bodyPr>
          <a:lstStyle/>
          <a:p>
            <a:pPr marL="457200" indent="-457200">
              <a:buFont typeface="Arial" panose="020B0604020202020204" pitchFamily="34" charset="0"/>
              <a:buChar char="•"/>
            </a:pPr>
            <a:r>
              <a:rPr lang="en-GB" altLang="en-US" sz="2800" dirty="0" smtClean="0"/>
              <a:t>Use the results from your gel to add the genotype of each sheep to the pedigree</a:t>
            </a:r>
          </a:p>
        </p:txBody>
      </p:sp>
      <p:sp>
        <p:nvSpPr>
          <p:cNvPr id="4" name="Title 3"/>
          <p:cNvSpPr>
            <a:spLocks noGrp="1"/>
          </p:cNvSpPr>
          <p:nvPr>
            <p:ph type="ctrTitle"/>
          </p:nvPr>
        </p:nvSpPr>
        <p:spPr/>
        <p:txBody>
          <a:bodyPr/>
          <a:lstStyle/>
          <a:p>
            <a:r>
              <a:rPr lang="en-GB" dirty="0" smtClean="0"/>
              <a:t>Pedigree Analysis</a:t>
            </a:r>
            <a:endParaRPr lang="en-GB" dirty="0"/>
          </a:p>
        </p:txBody>
      </p:sp>
      <p:sp>
        <p:nvSpPr>
          <p:cNvPr id="17" name="TextBox 16"/>
          <p:cNvSpPr txBox="1"/>
          <p:nvPr/>
        </p:nvSpPr>
        <p:spPr>
          <a:xfrm>
            <a:off x="310414" y="1541792"/>
            <a:ext cx="3223475" cy="830997"/>
          </a:xfrm>
          <a:prstGeom prst="rect">
            <a:avLst/>
          </a:prstGeom>
          <a:noFill/>
        </p:spPr>
        <p:txBody>
          <a:bodyPr wrap="square" rtlCol="0">
            <a:spAutoFit/>
          </a:bodyPr>
          <a:lstStyle/>
          <a:p>
            <a:r>
              <a:rPr lang="en-GB" sz="2400" dirty="0">
                <a:solidFill>
                  <a:srgbClr val="000000"/>
                </a:solidFill>
              </a:rPr>
              <a:t>T</a:t>
            </a:r>
            <a:r>
              <a:rPr lang="en-GB" sz="2400" dirty="0" smtClean="0">
                <a:solidFill>
                  <a:srgbClr val="000000"/>
                </a:solidFill>
              </a:rPr>
              <a:t> = Short Tail</a:t>
            </a:r>
          </a:p>
          <a:p>
            <a:r>
              <a:rPr lang="en-GB" sz="2400" dirty="0" smtClean="0">
                <a:solidFill>
                  <a:srgbClr val="000000"/>
                </a:solidFill>
              </a:rPr>
              <a:t>t = Long Tail</a:t>
            </a:r>
            <a:endParaRPr lang="en-GB" dirty="0" smtClean="0">
              <a:solidFill>
                <a:srgbClr val="000000"/>
              </a:solidFill>
            </a:endParaRPr>
          </a:p>
        </p:txBody>
      </p:sp>
      <p:grpSp>
        <p:nvGrpSpPr>
          <p:cNvPr id="40" name="Group 39"/>
          <p:cNvGrpSpPr/>
          <p:nvPr/>
        </p:nvGrpSpPr>
        <p:grpSpPr>
          <a:xfrm>
            <a:off x="4133344" y="1455963"/>
            <a:ext cx="643297" cy="2107250"/>
            <a:chOff x="1422201" y="2594109"/>
            <a:chExt cx="435419" cy="1377029"/>
          </a:xfrm>
        </p:grpSpPr>
        <p:sp>
          <p:nvSpPr>
            <p:cNvPr id="41" name="Rectangle 40"/>
            <p:cNvSpPr/>
            <p:nvPr/>
          </p:nvSpPr>
          <p:spPr>
            <a:xfrm>
              <a:off x="1425620" y="3066623"/>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alibri" panose="020F0502020204030204"/>
                </a:rPr>
                <a:t>?</a:t>
              </a:r>
              <a:endParaRPr lang="en-GB" sz="2400" dirty="0">
                <a:solidFill>
                  <a:schemeClr val="tx1"/>
                </a:solidFill>
                <a:latin typeface="Calibri" panose="020F0502020204030204"/>
              </a:endParaRPr>
            </a:p>
          </p:txBody>
        </p:sp>
        <p:sp>
          <p:nvSpPr>
            <p:cNvPr id="42" name="Rectangle 41"/>
            <p:cNvSpPr/>
            <p:nvPr/>
          </p:nvSpPr>
          <p:spPr>
            <a:xfrm>
              <a:off x="1422201" y="2594109"/>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alibri" panose="020F0502020204030204"/>
                </a:rPr>
                <a:t>?</a:t>
              </a:r>
              <a:endParaRPr lang="en-GB" sz="2400" dirty="0">
                <a:solidFill>
                  <a:schemeClr val="tx1"/>
                </a:solidFill>
                <a:latin typeface="Calibri" panose="020F0502020204030204"/>
              </a:endParaRPr>
            </a:p>
          </p:txBody>
        </p:sp>
        <p:sp>
          <p:nvSpPr>
            <p:cNvPr id="43" name="Rectangle 42"/>
            <p:cNvSpPr/>
            <p:nvPr/>
          </p:nvSpPr>
          <p:spPr>
            <a:xfrm>
              <a:off x="1422201" y="3539138"/>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alibri" panose="020F0502020204030204"/>
                </a:rPr>
                <a:t>?</a:t>
              </a:r>
              <a:endParaRPr lang="en-GB" sz="2400" dirty="0">
                <a:solidFill>
                  <a:schemeClr val="tx1"/>
                </a:solidFill>
                <a:latin typeface="Calibri" panose="020F0502020204030204"/>
              </a:endParaRPr>
            </a:p>
          </p:txBody>
        </p:sp>
      </p:grpSp>
      <p:grpSp>
        <p:nvGrpSpPr>
          <p:cNvPr id="44" name="Group 43"/>
          <p:cNvGrpSpPr/>
          <p:nvPr/>
        </p:nvGrpSpPr>
        <p:grpSpPr>
          <a:xfrm>
            <a:off x="5978798" y="990600"/>
            <a:ext cx="4422502" cy="2839820"/>
            <a:chOff x="1240700" y="2011000"/>
            <a:chExt cx="4110899" cy="2524945"/>
          </a:xfrm>
        </p:grpSpPr>
        <p:sp>
          <p:nvSpPr>
            <p:cNvPr id="45" name="Rectangle 44"/>
            <p:cNvSpPr/>
            <p:nvPr/>
          </p:nvSpPr>
          <p:spPr>
            <a:xfrm>
              <a:off x="2082800" y="2011000"/>
              <a:ext cx="720000" cy="72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sp>
          <p:nvSpPr>
            <p:cNvPr id="48" name="Oval 47"/>
            <p:cNvSpPr/>
            <p:nvPr/>
          </p:nvSpPr>
          <p:spPr>
            <a:xfrm>
              <a:off x="3784600" y="2011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sp>
          <p:nvSpPr>
            <p:cNvPr id="49" name="Rectangle 48"/>
            <p:cNvSpPr/>
            <p:nvPr/>
          </p:nvSpPr>
          <p:spPr>
            <a:xfrm>
              <a:off x="4631598" y="3796341"/>
              <a:ext cx="720001" cy="72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sp>
          <p:nvSpPr>
            <p:cNvPr id="50" name="Rectangle 49"/>
            <p:cNvSpPr/>
            <p:nvPr/>
          </p:nvSpPr>
          <p:spPr>
            <a:xfrm>
              <a:off x="2371000" y="3789000"/>
              <a:ext cx="720000" cy="72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sp>
          <p:nvSpPr>
            <p:cNvPr id="54" name="Oval 53"/>
            <p:cNvSpPr/>
            <p:nvPr/>
          </p:nvSpPr>
          <p:spPr>
            <a:xfrm>
              <a:off x="1240700" y="37597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sp>
          <p:nvSpPr>
            <p:cNvPr id="57" name="Oval 56"/>
            <p:cNvSpPr/>
            <p:nvPr/>
          </p:nvSpPr>
          <p:spPr>
            <a:xfrm>
              <a:off x="3514144" y="3815945"/>
              <a:ext cx="720001"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a:t>
              </a:r>
              <a:endParaRPr lang="en-GB" sz="2800" dirty="0">
                <a:solidFill>
                  <a:schemeClr val="tx1"/>
                </a:solidFill>
              </a:endParaRPr>
            </a:p>
          </p:txBody>
        </p:sp>
        <p:grpSp>
          <p:nvGrpSpPr>
            <p:cNvPr id="62" name="Group 61"/>
            <p:cNvGrpSpPr/>
            <p:nvPr/>
          </p:nvGrpSpPr>
          <p:grpSpPr>
            <a:xfrm>
              <a:off x="1600700" y="2371000"/>
              <a:ext cx="3390900" cy="1444945"/>
              <a:chOff x="1600700" y="2371000"/>
              <a:chExt cx="3390900" cy="1444964"/>
            </a:xfrm>
          </p:grpSpPr>
          <p:cxnSp>
            <p:nvCxnSpPr>
              <p:cNvPr id="65" name="Straight Connector 64"/>
              <p:cNvCxnSpPr>
                <a:stCxn id="45" idx="3"/>
                <a:endCxn id="48" idx="2"/>
              </p:cNvCxnSpPr>
              <p:nvPr/>
            </p:nvCxnSpPr>
            <p:spPr>
              <a:xfrm>
                <a:off x="2802800" y="2371000"/>
                <a:ext cx="98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93700" y="2371000"/>
                <a:ext cx="0" cy="677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00700" y="3048250"/>
                <a:ext cx="339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4" idx="0"/>
              </p:cNvCxnSpPr>
              <p:nvPr/>
            </p:nvCxnSpPr>
            <p:spPr>
              <a:xfrm>
                <a:off x="1600700" y="3048265"/>
                <a:ext cx="0" cy="71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57" idx="0"/>
              </p:cNvCxnSpPr>
              <p:nvPr/>
            </p:nvCxnSpPr>
            <p:spPr>
              <a:xfrm>
                <a:off x="3874144" y="3049310"/>
                <a:ext cx="0" cy="766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0" idx="0"/>
              </p:cNvCxnSpPr>
              <p:nvPr/>
            </p:nvCxnSpPr>
            <p:spPr>
              <a:xfrm>
                <a:off x="2731000" y="3048265"/>
                <a:ext cx="0" cy="740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9" idx="0"/>
              </p:cNvCxnSpPr>
              <p:nvPr/>
            </p:nvCxnSpPr>
            <p:spPr>
              <a:xfrm flipV="1">
                <a:off x="4991597" y="3055607"/>
                <a:ext cx="0" cy="740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75" name="Table 74"/>
          <p:cNvGraphicFramePr>
            <a:graphicFrameLocks noGrp="1"/>
          </p:cNvGraphicFramePr>
          <p:nvPr>
            <p:extLst>
              <p:ext uri="{D42A27DB-BD31-4B8C-83A1-F6EECF244321}">
                <p14:modId xmlns:p14="http://schemas.microsoft.com/office/powerpoint/2010/main" val="1725666168"/>
              </p:ext>
            </p:extLst>
          </p:nvPr>
        </p:nvGraphicFramePr>
        <p:xfrm>
          <a:off x="5816600" y="3885998"/>
          <a:ext cx="4914900" cy="469023"/>
        </p:xfrm>
        <a:graphic>
          <a:graphicData uri="http://schemas.openxmlformats.org/drawingml/2006/table">
            <a:tbl>
              <a:tblPr firstRow="1" bandRow="1">
                <a:tableStyleId>{2D5ABB26-0587-4C30-8999-92F81FD0307C}</a:tableStyleId>
              </a:tblPr>
              <a:tblGrid>
                <a:gridCol w="1145378">
                  <a:extLst>
                    <a:ext uri="{9D8B030D-6E8A-4147-A177-3AD203B41FA5}">
                      <a16:colId xmlns:a16="http://schemas.microsoft.com/office/drawing/2014/main" val="1054912813"/>
                    </a:ext>
                  </a:extLst>
                </a:gridCol>
                <a:gridCol w="1312072">
                  <a:extLst>
                    <a:ext uri="{9D8B030D-6E8A-4147-A177-3AD203B41FA5}">
                      <a16:colId xmlns:a16="http://schemas.microsoft.com/office/drawing/2014/main" val="3073202070"/>
                    </a:ext>
                  </a:extLst>
                </a:gridCol>
                <a:gridCol w="1228725">
                  <a:extLst>
                    <a:ext uri="{9D8B030D-6E8A-4147-A177-3AD203B41FA5}">
                      <a16:colId xmlns:a16="http://schemas.microsoft.com/office/drawing/2014/main" val="3412876485"/>
                    </a:ext>
                  </a:extLst>
                </a:gridCol>
                <a:gridCol w="1228725">
                  <a:extLst>
                    <a:ext uri="{9D8B030D-6E8A-4147-A177-3AD203B41FA5}">
                      <a16:colId xmlns:a16="http://schemas.microsoft.com/office/drawing/2014/main" val="325744484"/>
                    </a:ext>
                  </a:extLst>
                </a:gridCol>
              </a:tblGrid>
              <a:tr h="469023">
                <a:tc>
                  <a:txBody>
                    <a:bodyPr/>
                    <a:lstStyle/>
                    <a:p>
                      <a:pPr algn="ctr"/>
                      <a:r>
                        <a:rPr lang="en-GB" sz="2000" b="1" dirty="0" smtClean="0">
                          <a:solidFill>
                            <a:srgbClr val="C00000"/>
                          </a:solidFill>
                        </a:rPr>
                        <a:t>S1</a:t>
                      </a:r>
                      <a:endParaRPr lang="en-GB" sz="2000" b="1" dirty="0">
                        <a:solidFill>
                          <a:srgbClr val="C00000"/>
                        </a:solidFill>
                      </a:endParaRPr>
                    </a:p>
                  </a:txBody>
                  <a:tcPr marL="91441" marR="91441"/>
                </a:tc>
                <a:tc>
                  <a:txBody>
                    <a:bodyPr/>
                    <a:lstStyle/>
                    <a:p>
                      <a:pPr algn="ctr"/>
                      <a:r>
                        <a:rPr lang="en-GB" sz="2000" b="1" dirty="0" smtClean="0">
                          <a:solidFill>
                            <a:srgbClr val="C00000"/>
                          </a:solidFill>
                        </a:rPr>
                        <a:t>S2</a:t>
                      </a:r>
                      <a:endParaRPr lang="en-GB" sz="2000" b="1" dirty="0">
                        <a:solidFill>
                          <a:srgbClr val="C00000"/>
                        </a:solidFill>
                      </a:endParaRPr>
                    </a:p>
                  </a:txBody>
                  <a:tcPr marL="91441" marR="91441"/>
                </a:tc>
                <a:tc>
                  <a:txBody>
                    <a:bodyPr/>
                    <a:lstStyle/>
                    <a:p>
                      <a:pPr algn="ctr"/>
                      <a:r>
                        <a:rPr lang="en-GB" sz="2000" b="1" dirty="0" smtClean="0">
                          <a:solidFill>
                            <a:srgbClr val="C00000"/>
                          </a:solidFill>
                        </a:rPr>
                        <a:t>S3</a:t>
                      </a:r>
                      <a:endParaRPr lang="en-GB" sz="2000" b="1" dirty="0">
                        <a:solidFill>
                          <a:srgbClr val="C00000"/>
                        </a:solidFill>
                      </a:endParaRPr>
                    </a:p>
                  </a:txBody>
                  <a:tcPr marL="91441" marR="91441"/>
                </a:tc>
                <a:tc>
                  <a:txBody>
                    <a:bodyPr/>
                    <a:lstStyle/>
                    <a:p>
                      <a:pPr algn="ctr"/>
                      <a:r>
                        <a:rPr lang="en-GB" sz="2000" b="1" dirty="0" smtClean="0">
                          <a:solidFill>
                            <a:srgbClr val="C00000"/>
                          </a:solidFill>
                        </a:rPr>
                        <a:t>S4</a:t>
                      </a:r>
                      <a:endParaRPr lang="en-GB" sz="2000" b="1" dirty="0">
                        <a:solidFill>
                          <a:srgbClr val="C00000"/>
                        </a:solidFill>
                      </a:endParaRPr>
                    </a:p>
                  </a:txBody>
                  <a:tcPr marL="91441" marR="91441"/>
                </a:tc>
                <a:extLst>
                  <a:ext uri="{0D108BD9-81ED-4DB2-BD59-A6C34878D82A}">
                    <a16:rowId xmlns:a16="http://schemas.microsoft.com/office/drawing/2014/main" val="3891204884"/>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633071754"/>
              </p:ext>
            </p:extLst>
          </p:nvPr>
        </p:nvGraphicFramePr>
        <p:xfrm>
          <a:off x="3613218" y="1427443"/>
          <a:ext cx="455904" cy="2164287"/>
        </p:xfrm>
        <a:graphic>
          <a:graphicData uri="http://schemas.openxmlformats.org/drawingml/2006/table">
            <a:tbl>
              <a:tblPr firstRow="1" bandRow="1">
                <a:tableStyleId>{5940675A-B579-460E-94D1-54222C63F5DA}</a:tableStyleId>
              </a:tblPr>
              <a:tblGrid>
                <a:gridCol w="455904">
                  <a:extLst>
                    <a:ext uri="{9D8B030D-6E8A-4147-A177-3AD203B41FA5}">
                      <a16:colId xmlns:a16="http://schemas.microsoft.com/office/drawing/2014/main" val="3223904626"/>
                    </a:ext>
                  </a:extLst>
                </a:gridCol>
              </a:tblGrid>
              <a:tr h="721429">
                <a:tc>
                  <a:txBody>
                    <a:bodyPr/>
                    <a:lstStyle/>
                    <a:p>
                      <a:pPr algn="ctr"/>
                      <a:r>
                        <a:rPr lang="en-GB" sz="2000" b="1" dirty="0" smtClean="0">
                          <a:solidFill>
                            <a:srgbClr val="C00000"/>
                          </a:solidFill>
                        </a:rPr>
                        <a:t>N</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146121"/>
                  </a:ext>
                </a:extLst>
              </a:tr>
              <a:tr h="721429">
                <a:tc>
                  <a:txBody>
                    <a:bodyPr/>
                    <a:lstStyle/>
                    <a:p>
                      <a:pPr algn="ctr"/>
                      <a:r>
                        <a:rPr lang="en-GB" sz="2000" b="1" dirty="0" smtClean="0">
                          <a:solidFill>
                            <a:srgbClr val="C00000"/>
                          </a:solidFill>
                        </a:rPr>
                        <a:t>C</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8760976"/>
                  </a:ext>
                </a:extLst>
              </a:tr>
              <a:tr h="721429">
                <a:tc>
                  <a:txBody>
                    <a:bodyPr/>
                    <a:lstStyle/>
                    <a:p>
                      <a:pPr algn="ctr"/>
                      <a:r>
                        <a:rPr lang="en-GB" sz="2000" b="1" dirty="0" smtClean="0">
                          <a:solidFill>
                            <a:srgbClr val="C00000"/>
                          </a:solidFill>
                        </a:rPr>
                        <a:t>A</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7428361"/>
                  </a:ext>
                </a:extLst>
              </a:tr>
            </a:tbl>
          </a:graphicData>
        </a:graphic>
      </p:graphicFrame>
      <p:sp>
        <p:nvSpPr>
          <p:cNvPr id="85" name="TextBox 84"/>
          <p:cNvSpPr txBox="1"/>
          <p:nvPr/>
        </p:nvSpPr>
        <p:spPr>
          <a:xfrm>
            <a:off x="6122744" y="3118879"/>
            <a:ext cx="520631" cy="523220"/>
          </a:xfrm>
          <a:prstGeom prst="rect">
            <a:avLst/>
          </a:prstGeom>
          <a:solidFill>
            <a:schemeClr val="bg1"/>
          </a:solidFill>
        </p:spPr>
        <p:txBody>
          <a:bodyPr wrap="square" rtlCol="0">
            <a:spAutoFit/>
          </a:bodyPr>
          <a:lstStyle/>
          <a:p>
            <a:r>
              <a:rPr lang="en-GB" sz="2800" dirty="0" smtClean="0"/>
              <a:t>Tt</a:t>
            </a:r>
            <a:endParaRPr lang="en-GB" sz="2800" dirty="0"/>
          </a:p>
        </p:txBody>
      </p:sp>
      <p:sp>
        <p:nvSpPr>
          <p:cNvPr id="86" name="TextBox 85"/>
          <p:cNvSpPr txBox="1"/>
          <p:nvPr/>
        </p:nvSpPr>
        <p:spPr>
          <a:xfrm>
            <a:off x="9748078" y="3152863"/>
            <a:ext cx="560440" cy="523220"/>
          </a:xfrm>
          <a:prstGeom prst="rect">
            <a:avLst/>
          </a:prstGeom>
          <a:solidFill>
            <a:schemeClr val="bg1"/>
          </a:solidFill>
        </p:spPr>
        <p:txBody>
          <a:bodyPr wrap="square" rtlCol="0">
            <a:spAutoFit/>
          </a:bodyPr>
          <a:lstStyle/>
          <a:p>
            <a:r>
              <a:rPr lang="en-GB" sz="2800" dirty="0" smtClean="0"/>
              <a:t>Tt</a:t>
            </a:r>
            <a:endParaRPr lang="en-GB" sz="2800" dirty="0"/>
          </a:p>
        </p:txBody>
      </p:sp>
      <p:sp>
        <p:nvSpPr>
          <p:cNvPr id="87" name="TextBox 86"/>
          <p:cNvSpPr txBox="1"/>
          <p:nvPr/>
        </p:nvSpPr>
        <p:spPr>
          <a:xfrm>
            <a:off x="8638704" y="3152400"/>
            <a:ext cx="448146" cy="523220"/>
          </a:xfrm>
          <a:prstGeom prst="rect">
            <a:avLst/>
          </a:prstGeom>
          <a:solidFill>
            <a:schemeClr val="bg1"/>
          </a:solidFill>
        </p:spPr>
        <p:txBody>
          <a:bodyPr wrap="square" rtlCol="0">
            <a:spAutoFit/>
          </a:bodyPr>
          <a:lstStyle/>
          <a:p>
            <a:r>
              <a:rPr lang="en-GB" sz="2800" dirty="0" err="1"/>
              <a:t>t</a:t>
            </a:r>
            <a:r>
              <a:rPr lang="en-GB" sz="2800" dirty="0" err="1" smtClean="0"/>
              <a:t>t</a:t>
            </a:r>
            <a:endParaRPr lang="en-GB" sz="2800" dirty="0"/>
          </a:p>
        </p:txBody>
      </p:sp>
      <p:sp>
        <p:nvSpPr>
          <p:cNvPr id="88" name="TextBox 87"/>
          <p:cNvSpPr txBox="1"/>
          <p:nvPr/>
        </p:nvSpPr>
        <p:spPr>
          <a:xfrm>
            <a:off x="7379084" y="3119983"/>
            <a:ext cx="560440" cy="523220"/>
          </a:xfrm>
          <a:prstGeom prst="rect">
            <a:avLst/>
          </a:prstGeom>
          <a:solidFill>
            <a:schemeClr val="bg1"/>
          </a:solidFill>
        </p:spPr>
        <p:txBody>
          <a:bodyPr wrap="square" rtlCol="0">
            <a:spAutoFit/>
          </a:bodyPr>
          <a:lstStyle/>
          <a:p>
            <a:r>
              <a:rPr lang="en-GB" sz="2800" dirty="0" err="1"/>
              <a:t>t</a:t>
            </a:r>
            <a:r>
              <a:rPr lang="en-GB" sz="2800" dirty="0" err="1" smtClean="0"/>
              <a:t>t</a:t>
            </a:r>
            <a:endParaRPr lang="en-GB" sz="2800" dirty="0"/>
          </a:p>
        </p:txBody>
      </p:sp>
      <p:sp>
        <p:nvSpPr>
          <p:cNvPr id="89" name="TextBox 88"/>
          <p:cNvSpPr txBox="1"/>
          <p:nvPr/>
        </p:nvSpPr>
        <p:spPr>
          <a:xfrm>
            <a:off x="4267808" y="1513562"/>
            <a:ext cx="482056" cy="523220"/>
          </a:xfrm>
          <a:prstGeom prst="rect">
            <a:avLst/>
          </a:prstGeom>
          <a:solidFill>
            <a:schemeClr val="bg1"/>
          </a:solidFill>
        </p:spPr>
        <p:txBody>
          <a:bodyPr wrap="square" rtlCol="0">
            <a:spAutoFit/>
          </a:bodyPr>
          <a:lstStyle/>
          <a:p>
            <a:r>
              <a:rPr lang="en-GB" sz="2800" dirty="0" err="1"/>
              <a:t>t</a:t>
            </a:r>
            <a:r>
              <a:rPr lang="en-GB" sz="2800" dirty="0" err="1" smtClean="0"/>
              <a:t>t</a:t>
            </a:r>
            <a:endParaRPr lang="en-GB" sz="2800" dirty="0"/>
          </a:p>
        </p:txBody>
      </p:sp>
      <p:sp>
        <p:nvSpPr>
          <p:cNvPr id="90" name="TextBox 89"/>
          <p:cNvSpPr txBox="1"/>
          <p:nvPr/>
        </p:nvSpPr>
        <p:spPr>
          <a:xfrm>
            <a:off x="4223483" y="2268950"/>
            <a:ext cx="512560" cy="523220"/>
          </a:xfrm>
          <a:prstGeom prst="rect">
            <a:avLst/>
          </a:prstGeom>
          <a:solidFill>
            <a:schemeClr val="bg1"/>
          </a:solidFill>
        </p:spPr>
        <p:txBody>
          <a:bodyPr wrap="square" rtlCol="0">
            <a:spAutoFit/>
          </a:bodyPr>
          <a:lstStyle/>
          <a:p>
            <a:r>
              <a:rPr lang="en-GB" sz="2800" dirty="0" smtClean="0"/>
              <a:t>Tt</a:t>
            </a:r>
            <a:endParaRPr lang="en-GB" sz="2800" dirty="0"/>
          </a:p>
        </p:txBody>
      </p:sp>
      <p:sp>
        <p:nvSpPr>
          <p:cNvPr id="91" name="TextBox 90"/>
          <p:cNvSpPr txBox="1"/>
          <p:nvPr/>
        </p:nvSpPr>
        <p:spPr>
          <a:xfrm>
            <a:off x="4189424" y="2989426"/>
            <a:ext cx="560440" cy="523220"/>
          </a:xfrm>
          <a:prstGeom prst="rect">
            <a:avLst/>
          </a:prstGeom>
          <a:solidFill>
            <a:schemeClr val="bg1"/>
          </a:solidFill>
        </p:spPr>
        <p:txBody>
          <a:bodyPr wrap="square" rtlCol="0">
            <a:spAutoFit/>
          </a:bodyPr>
          <a:lstStyle/>
          <a:p>
            <a:r>
              <a:rPr lang="en-GB" sz="2800" dirty="0" smtClean="0"/>
              <a:t>TT</a:t>
            </a:r>
            <a:endParaRPr lang="en-GB" sz="2800" dirty="0"/>
          </a:p>
        </p:txBody>
      </p:sp>
      <p:sp>
        <p:nvSpPr>
          <p:cNvPr id="46"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822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0" grpId="0" animBg="1"/>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11055019" cy="648072"/>
          </a:xfrm>
        </p:spPr>
        <p:txBody>
          <a:bodyPr/>
          <a:lstStyle/>
          <a:p>
            <a:r>
              <a:rPr lang="en-GB" dirty="0" smtClean="0"/>
              <a:t>Pedigree Analysis</a:t>
            </a:r>
            <a:endParaRPr lang="en-GB" dirty="0"/>
          </a:p>
        </p:txBody>
      </p:sp>
      <p:pic>
        <p:nvPicPr>
          <p:cNvPr id="83" name="Picture 8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85245"/>
            <a:ext cx="747936" cy="747936"/>
          </a:xfrm>
          <a:prstGeom prst="rect">
            <a:avLst/>
          </a:prstGeom>
        </p:spPr>
      </p:pic>
      <p:pic>
        <p:nvPicPr>
          <p:cNvPr id="84" name="Picture 8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53800" y="129642"/>
            <a:ext cx="700977" cy="775990"/>
          </a:xfrm>
          <a:prstGeom prst="rect">
            <a:avLst/>
          </a:prstGeom>
        </p:spPr>
      </p:pic>
      <p:sp>
        <p:nvSpPr>
          <p:cNvPr id="92" name="Rectangle 91"/>
          <p:cNvSpPr/>
          <p:nvPr/>
        </p:nvSpPr>
        <p:spPr>
          <a:xfrm>
            <a:off x="568517" y="4422670"/>
            <a:ext cx="5807403" cy="461665"/>
          </a:xfrm>
          <a:prstGeom prst="rect">
            <a:avLst/>
          </a:prstGeom>
        </p:spPr>
        <p:txBody>
          <a:bodyPr wrap="square">
            <a:spAutoFit/>
          </a:bodyPr>
          <a:lstStyle/>
          <a:p>
            <a:r>
              <a:rPr lang="en-GB" sz="2400" dirty="0"/>
              <a:t>1) Which </a:t>
            </a:r>
            <a:r>
              <a:rPr lang="en-GB" sz="2400" dirty="0" smtClean="0"/>
              <a:t>sheep are tailless?</a:t>
            </a:r>
            <a:endParaRPr lang="en-GB" sz="2400" dirty="0"/>
          </a:p>
        </p:txBody>
      </p:sp>
      <p:sp>
        <p:nvSpPr>
          <p:cNvPr id="4" name="Rectangle 3"/>
          <p:cNvSpPr/>
          <p:nvPr/>
        </p:nvSpPr>
        <p:spPr>
          <a:xfrm>
            <a:off x="568517" y="5015802"/>
            <a:ext cx="7126887" cy="461665"/>
          </a:xfrm>
          <a:prstGeom prst="rect">
            <a:avLst/>
          </a:prstGeom>
        </p:spPr>
        <p:txBody>
          <a:bodyPr wrap="none">
            <a:spAutoFit/>
          </a:bodyPr>
          <a:lstStyle/>
          <a:p>
            <a:r>
              <a:rPr lang="en-GB" sz="2400" dirty="0"/>
              <a:t>2) What </a:t>
            </a:r>
            <a:r>
              <a:rPr lang="en-GB" sz="2400" dirty="0" smtClean="0"/>
              <a:t>are </a:t>
            </a:r>
            <a:r>
              <a:rPr lang="en-GB" sz="2400" dirty="0"/>
              <a:t>the </a:t>
            </a:r>
            <a:r>
              <a:rPr lang="en-GB" sz="2400" dirty="0" smtClean="0"/>
              <a:t>possible genotypes </a:t>
            </a:r>
            <a:r>
              <a:rPr lang="en-GB" sz="2400" dirty="0"/>
              <a:t>of </a:t>
            </a:r>
            <a:r>
              <a:rPr lang="en-GB" sz="2400" dirty="0" smtClean="0"/>
              <a:t>the parents (F0)?</a:t>
            </a:r>
            <a:endParaRPr lang="en-GB" sz="2400" dirty="0"/>
          </a:p>
        </p:txBody>
      </p:sp>
      <p:sp>
        <p:nvSpPr>
          <p:cNvPr id="37" name="TextBox 36"/>
          <p:cNvSpPr txBox="1"/>
          <p:nvPr/>
        </p:nvSpPr>
        <p:spPr>
          <a:xfrm>
            <a:off x="4081348" y="2967997"/>
            <a:ext cx="604161" cy="461665"/>
          </a:xfrm>
          <a:prstGeom prst="rect">
            <a:avLst/>
          </a:prstGeom>
          <a:noFill/>
        </p:spPr>
        <p:txBody>
          <a:bodyPr wrap="square" rtlCol="0">
            <a:spAutoFit/>
          </a:bodyPr>
          <a:lstStyle/>
          <a:p>
            <a:r>
              <a:rPr lang="en-GB" sz="2400" b="1" dirty="0" smtClean="0">
                <a:solidFill>
                  <a:srgbClr val="C00000"/>
                </a:solidFill>
              </a:rPr>
              <a:t>F1: </a:t>
            </a:r>
            <a:endParaRPr lang="en-GB" sz="2400" b="1" dirty="0">
              <a:solidFill>
                <a:srgbClr val="C00000"/>
              </a:solidFill>
            </a:endParaRPr>
          </a:p>
        </p:txBody>
      </p:sp>
      <p:sp>
        <p:nvSpPr>
          <p:cNvPr id="38" name="TextBox 37"/>
          <p:cNvSpPr txBox="1"/>
          <p:nvPr/>
        </p:nvSpPr>
        <p:spPr>
          <a:xfrm>
            <a:off x="4081348" y="1049180"/>
            <a:ext cx="604161" cy="461665"/>
          </a:xfrm>
          <a:prstGeom prst="rect">
            <a:avLst/>
          </a:prstGeom>
          <a:solidFill>
            <a:schemeClr val="bg1"/>
          </a:solidFill>
        </p:spPr>
        <p:txBody>
          <a:bodyPr wrap="square" rtlCol="0">
            <a:spAutoFit/>
          </a:bodyPr>
          <a:lstStyle/>
          <a:p>
            <a:r>
              <a:rPr lang="en-GB" sz="2400" b="1" dirty="0" smtClean="0">
                <a:solidFill>
                  <a:srgbClr val="C00000"/>
                </a:solidFill>
              </a:rPr>
              <a:t>F0: </a:t>
            </a:r>
            <a:endParaRPr lang="en-GB" sz="2400" b="1" dirty="0">
              <a:solidFill>
                <a:srgbClr val="C00000"/>
              </a:solidFill>
            </a:endParaRPr>
          </a:p>
        </p:txBody>
      </p:sp>
      <p:grpSp>
        <p:nvGrpSpPr>
          <p:cNvPr id="39" name="Group 38"/>
          <p:cNvGrpSpPr/>
          <p:nvPr/>
        </p:nvGrpSpPr>
        <p:grpSpPr>
          <a:xfrm>
            <a:off x="2990344" y="1280012"/>
            <a:ext cx="643297" cy="2107250"/>
            <a:chOff x="1422201" y="2594109"/>
            <a:chExt cx="435419" cy="1377029"/>
          </a:xfrm>
        </p:grpSpPr>
        <p:sp>
          <p:nvSpPr>
            <p:cNvPr id="40" name="Rectangle 39"/>
            <p:cNvSpPr/>
            <p:nvPr/>
          </p:nvSpPr>
          <p:spPr>
            <a:xfrm>
              <a:off x="1425620" y="3066623"/>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alibri" panose="020F0502020204030204"/>
                </a:rPr>
                <a:t>Tt</a:t>
              </a:r>
              <a:endParaRPr lang="en-GB" sz="2400" dirty="0">
                <a:solidFill>
                  <a:schemeClr val="tx1"/>
                </a:solidFill>
                <a:latin typeface="Calibri" panose="020F0502020204030204"/>
              </a:endParaRPr>
            </a:p>
          </p:txBody>
        </p:sp>
        <p:sp>
          <p:nvSpPr>
            <p:cNvPr id="41" name="Rectangle 40"/>
            <p:cNvSpPr/>
            <p:nvPr/>
          </p:nvSpPr>
          <p:spPr>
            <a:xfrm>
              <a:off x="1422201" y="2594109"/>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tx1"/>
                  </a:solidFill>
                  <a:latin typeface="Calibri" panose="020F0502020204030204"/>
                </a:rPr>
                <a:t>tt</a:t>
              </a:r>
              <a:endParaRPr lang="en-GB" sz="2400" dirty="0">
                <a:solidFill>
                  <a:schemeClr val="tx1"/>
                </a:solidFill>
                <a:latin typeface="Calibri" panose="020F0502020204030204"/>
              </a:endParaRPr>
            </a:p>
          </p:txBody>
        </p:sp>
        <p:sp>
          <p:nvSpPr>
            <p:cNvPr id="42" name="Rectangle 41"/>
            <p:cNvSpPr/>
            <p:nvPr/>
          </p:nvSpPr>
          <p:spPr>
            <a:xfrm>
              <a:off x="1422201" y="3539138"/>
              <a:ext cx="432000" cy="43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alibri" panose="020F0502020204030204"/>
                </a:rPr>
                <a:t>TT</a:t>
              </a:r>
              <a:endParaRPr lang="en-GB" sz="2400" dirty="0">
                <a:solidFill>
                  <a:schemeClr val="tx1"/>
                </a:solidFill>
                <a:latin typeface="Calibri" panose="020F0502020204030204"/>
              </a:endParaRPr>
            </a:p>
          </p:txBody>
        </p:sp>
      </p:grpSp>
      <p:grpSp>
        <p:nvGrpSpPr>
          <p:cNvPr id="6" name="Group 5"/>
          <p:cNvGrpSpPr/>
          <p:nvPr/>
        </p:nvGrpSpPr>
        <p:grpSpPr>
          <a:xfrm>
            <a:off x="4835798" y="814649"/>
            <a:ext cx="4422502" cy="2839820"/>
            <a:chOff x="4835798" y="814649"/>
            <a:chExt cx="4422502" cy="2839820"/>
          </a:xfrm>
        </p:grpSpPr>
        <p:sp>
          <p:nvSpPr>
            <p:cNvPr id="44" name="Rectangle 43"/>
            <p:cNvSpPr/>
            <p:nvPr/>
          </p:nvSpPr>
          <p:spPr>
            <a:xfrm>
              <a:off x="5741729" y="814649"/>
              <a:ext cx="774575"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5" name="Oval 44"/>
            <p:cNvSpPr/>
            <p:nvPr/>
          </p:nvSpPr>
          <p:spPr>
            <a:xfrm>
              <a:off x="7572524" y="814649"/>
              <a:ext cx="774575"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6" name="Rectangle 45"/>
            <p:cNvSpPr/>
            <p:nvPr/>
          </p:nvSpPr>
          <p:spPr>
            <a:xfrm>
              <a:off x="8483723" y="2822632"/>
              <a:ext cx="774577"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sp>
          <p:nvSpPr>
            <p:cNvPr id="47" name="Rectangle 46"/>
            <p:cNvSpPr/>
            <p:nvPr/>
          </p:nvSpPr>
          <p:spPr>
            <a:xfrm>
              <a:off x="6051774" y="2814376"/>
              <a:ext cx="774575"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tx1"/>
                  </a:solidFill>
                </a:rPr>
                <a:t>tt</a:t>
              </a:r>
              <a:endParaRPr lang="en-GB" sz="2800" dirty="0">
                <a:solidFill>
                  <a:schemeClr val="tx1"/>
                </a:solidFill>
              </a:endParaRPr>
            </a:p>
          </p:txBody>
        </p:sp>
        <p:sp>
          <p:nvSpPr>
            <p:cNvPr id="48" name="Oval 47"/>
            <p:cNvSpPr/>
            <p:nvPr/>
          </p:nvSpPr>
          <p:spPr>
            <a:xfrm>
              <a:off x="4835798" y="2781422"/>
              <a:ext cx="774575"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sp>
          <p:nvSpPr>
            <p:cNvPr id="49" name="Oval 48"/>
            <p:cNvSpPr/>
            <p:nvPr/>
          </p:nvSpPr>
          <p:spPr>
            <a:xfrm>
              <a:off x="7281567" y="2844681"/>
              <a:ext cx="774577"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tx1"/>
                  </a:solidFill>
                </a:rPr>
                <a:t>tt</a:t>
              </a:r>
              <a:endParaRPr lang="en-GB" sz="2800" dirty="0">
                <a:solidFill>
                  <a:schemeClr val="tx1"/>
                </a:solidFill>
              </a:endParaRPr>
            </a:p>
          </p:txBody>
        </p:sp>
        <p:grpSp>
          <p:nvGrpSpPr>
            <p:cNvPr id="50" name="Group 49"/>
            <p:cNvGrpSpPr/>
            <p:nvPr/>
          </p:nvGrpSpPr>
          <p:grpSpPr>
            <a:xfrm>
              <a:off x="5223086" y="1219543"/>
              <a:ext cx="3647928" cy="1625138"/>
              <a:chOff x="1600700" y="2371000"/>
              <a:chExt cx="3390900" cy="1444964"/>
            </a:xfrm>
          </p:grpSpPr>
          <p:cxnSp>
            <p:nvCxnSpPr>
              <p:cNvPr id="51" name="Straight Connector 50"/>
              <p:cNvCxnSpPr>
                <a:stCxn id="44" idx="3"/>
                <a:endCxn id="45" idx="2"/>
              </p:cNvCxnSpPr>
              <p:nvPr/>
            </p:nvCxnSpPr>
            <p:spPr>
              <a:xfrm>
                <a:off x="2802800" y="2371000"/>
                <a:ext cx="98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93700" y="2371000"/>
                <a:ext cx="0" cy="677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700" y="3048250"/>
                <a:ext cx="339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8" idx="0"/>
              </p:cNvCxnSpPr>
              <p:nvPr/>
            </p:nvCxnSpPr>
            <p:spPr>
              <a:xfrm>
                <a:off x="1600700" y="3048265"/>
                <a:ext cx="0" cy="71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49" idx="0"/>
              </p:cNvCxnSpPr>
              <p:nvPr/>
            </p:nvCxnSpPr>
            <p:spPr>
              <a:xfrm>
                <a:off x="3874144" y="3049310"/>
                <a:ext cx="0" cy="766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7" idx="0"/>
              </p:cNvCxnSpPr>
              <p:nvPr/>
            </p:nvCxnSpPr>
            <p:spPr>
              <a:xfrm>
                <a:off x="2731000" y="3048265"/>
                <a:ext cx="0" cy="740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6" idx="0"/>
              </p:cNvCxnSpPr>
              <p:nvPr/>
            </p:nvCxnSpPr>
            <p:spPr>
              <a:xfrm flipV="1">
                <a:off x="4991597" y="3055607"/>
                <a:ext cx="0" cy="740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58" name="Table 57"/>
          <p:cNvGraphicFramePr>
            <a:graphicFrameLocks noGrp="1"/>
          </p:cNvGraphicFramePr>
          <p:nvPr>
            <p:extLst>
              <p:ext uri="{D42A27DB-BD31-4B8C-83A1-F6EECF244321}">
                <p14:modId xmlns:p14="http://schemas.microsoft.com/office/powerpoint/2010/main" val="3847052831"/>
              </p:ext>
            </p:extLst>
          </p:nvPr>
        </p:nvGraphicFramePr>
        <p:xfrm>
          <a:off x="4673600" y="3710047"/>
          <a:ext cx="4914900" cy="469023"/>
        </p:xfrm>
        <a:graphic>
          <a:graphicData uri="http://schemas.openxmlformats.org/drawingml/2006/table">
            <a:tbl>
              <a:tblPr firstRow="1" bandRow="1">
                <a:tableStyleId>{2D5ABB26-0587-4C30-8999-92F81FD0307C}</a:tableStyleId>
              </a:tblPr>
              <a:tblGrid>
                <a:gridCol w="1145378">
                  <a:extLst>
                    <a:ext uri="{9D8B030D-6E8A-4147-A177-3AD203B41FA5}">
                      <a16:colId xmlns:a16="http://schemas.microsoft.com/office/drawing/2014/main" val="1054912813"/>
                    </a:ext>
                  </a:extLst>
                </a:gridCol>
                <a:gridCol w="1312072">
                  <a:extLst>
                    <a:ext uri="{9D8B030D-6E8A-4147-A177-3AD203B41FA5}">
                      <a16:colId xmlns:a16="http://schemas.microsoft.com/office/drawing/2014/main" val="3073202070"/>
                    </a:ext>
                  </a:extLst>
                </a:gridCol>
                <a:gridCol w="1228725">
                  <a:extLst>
                    <a:ext uri="{9D8B030D-6E8A-4147-A177-3AD203B41FA5}">
                      <a16:colId xmlns:a16="http://schemas.microsoft.com/office/drawing/2014/main" val="3412876485"/>
                    </a:ext>
                  </a:extLst>
                </a:gridCol>
                <a:gridCol w="1228725">
                  <a:extLst>
                    <a:ext uri="{9D8B030D-6E8A-4147-A177-3AD203B41FA5}">
                      <a16:colId xmlns:a16="http://schemas.microsoft.com/office/drawing/2014/main" val="325744484"/>
                    </a:ext>
                  </a:extLst>
                </a:gridCol>
              </a:tblGrid>
              <a:tr h="469023">
                <a:tc>
                  <a:txBody>
                    <a:bodyPr/>
                    <a:lstStyle/>
                    <a:p>
                      <a:pPr algn="ctr"/>
                      <a:r>
                        <a:rPr lang="en-GB" sz="2000" b="1" dirty="0" smtClean="0">
                          <a:solidFill>
                            <a:srgbClr val="C00000"/>
                          </a:solidFill>
                        </a:rPr>
                        <a:t>S1</a:t>
                      </a:r>
                      <a:endParaRPr lang="en-GB" sz="2000" b="1" dirty="0">
                        <a:solidFill>
                          <a:srgbClr val="C00000"/>
                        </a:solidFill>
                      </a:endParaRPr>
                    </a:p>
                  </a:txBody>
                  <a:tcPr marL="91441" marR="91441"/>
                </a:tc>
                <a:tc>
                  <a:txBody>
                    <a:bodyPr/>
                    <a:lstStyle/>
                    <a:p>
                      <a:pPr algn="ctr"/>
                      <a:r>
                        <a:rPr lang="en-GB" sz="2000" b="1" dirty="0" smtClean="0">
                          <a:solidFill>
                            <a:srgbClr val="C00000"/>
                          </a:solidFill>
                        </a:rPr>
                        <a:t>S2</a:t>
                      </a:r>
                      <a:endParaRPr lang="en-GB" sz="2000" b="1" dirty="0">
                        <a:solidFill>
                          <a:srgbClr val="C00000"/>
                        </a:solidFill>
                      </a:endParaRPr>
                    </a:p>
                  </a:txBody>
                  <a:tcPr marL="91441" marR="91441"/>
                </a:tc>
                <a:tc>
                  <a:txBody>
                    <a:bodyPr/>
                    <a:lstStyle/>
                    <a:p>
                      <a:pPr algn="ctr"/>
                      <a:r>
                        <a:rPr lang="en-GB" sz="2000" b="1" dirty="0" smtClean="0">
                          <a:solidFill>
                            <a:srgbClr val="C00000"/>
                          </a:solidFill>
                        </a:rPr>
                        <a:t>S3</a:t>
                      </a:r>
                      <a:endParaRPr lang="en-GB" sz="2000" b="1" dirty="0">
                        <a:solidFill>
                          <a:srgbClr val="C00000"/>
                        </a:solidFill>
                      </a:endParaRPr>
                    </a:p>
                  </a:txBody>
                  <a:tcPr marL="91441" marR="91441"/>
                </a:tc>
                <a:tc>
                  <a:txBody>
                    <a:bodyPr/>
                    <a:lstStyle/>
                    <a:p>
                      <a:pPr algn="ctr"/>
                      <a:r>
                        <a:rPr lang="en-GB" sz="2000" b="1" dirty="0" smtClean="0">
                          <a:solidFill>
                            <a:srgbClr val="C00000"/>
                          </a:solidFill>
                        </a:rPr>
                        <a:t>S4</a:t>
                      </a:r>
                      <a:endParaRPr lang="en-GB" sz="2000" b="1" dirty="0">
                        <a:solidFill>
                          <a:srgbClr val="C00000"/>
                        </a:solidFill>
                      </a:endParaRPr>
                    </a:p>
                  </a:txBody>
                  <a:tcPr marL="91441" marR="91441"/>
                </a:tc>
                <a:extLst>
                  <a:ext uri="{0D108BD9-81ED-4DB2-BD59-A6C34878D82A}">
                    <a16:rowId xmlns:a16="http://schemas.microsoft.com/office/drawing/2014/main" val="3891204884"/>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901111090"/>
              </p:ext>
            </p:extLst>
          </p:nvPr>
        </p:nvGraphicFramePr>
        <p:xfrm>
          <a:off x="2470218" y="1251492"/>
          <a:ext cx="455904" cy="2164287"/>
        </p:xfrm>
        <a:graphic>
          <a:graphicData uri="http://schemas.openxmlformats.org/drawingml/2006/table">
            <a:tbl>
              <a:tblPr firstRow="1" bandRow="1">
                <a:tableStyleId>{5940675A-B579-460E-94D1-54222C63F5DA}</a:tableStyleId>
              </a:tblPr>
              <a:tblGrid>
                <a:gridCol w="455904">
                  <a:extLst>
                    <a:ext uri="{9D8B030D-6E8A-4147-A177-3AD203B41FA5}">
                      <a16:colId xmlns:a16="http://schemas.microsoft.com/office/drawing/2014/main" val="3223904626"/>
                    </a:ext>
                  </a:extLst>
                </a:gridCol>
              </a:tblGrid>
              <a:tr h="721429">
                <a:tc>
                  <a:txBody>
                    <a:bodyPr/>
                    <a:lstStyle/>
                    <a:p>
                      <a:pPr algn="ctr"/>
                      <a:r>
                        <a:rPr lang="en-GB" sz="2000" b="1" dirty="0" smtClean="0">
                          <a:solidFill>
                            <a:srgbClr val="C00000"/>
                          </a:solidFill>
                        </a:rPr>
                        <a:t>N</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9146121"/>
                  </a:ext>
                </a:extLst>
              </a:tr>
              <a:tr h="721429">
                <a:tc>
                  <a:txBody>
                    <a:bodyPr/>
                    <a:lstStyle/>
                    <a:p>
                      <a:pPr algn="ctr"/>
                      <a:r>
                        <a:rPr lang="en-GB" sz="2000" b="1" dirty="0" smtClean="0">
                          <a:solidFill>
                            <a:srgbClr val="C00000"/>
                          </a:solidFill>
                        </a:rPr>
                        <a:t>C</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8760976"/>
                  </a:ext>
                </a:extLst>
              </a:tr>
              <a:tr h="721429">
                <a:tc>
                  <a:txBody>
                    <a:bodyPr/>
                    <a:lstStyle/>
                    <a:p>
                      <a:pPr algn="ctr"/>
                      <a:r>
                        <a:rPr lang="en-GB" sz="2000" b="1" dirty="0" smtClean="0">
                          <a:solidFill>
                            <a:srgbClr val="C00000"/>
                          </a:solidFill>
                        </a:rPr>
                        <a:t>A</a:t>
                      </a:r>
                      <a:endParaRPr lang="en-GB" sz="2000" b="1" dirty="0">
                        <a:solidFill>
                          <a:srgbClr val="C00000"/>
                        </a:solidFill>
                      </a:endParaRPr>
                    </a:p>
                  </a:txBody>
                  <a:tcPr marL="91441" marR="914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7428361"/>
                  </a:ext>
                </a:extLst>
              </a:tr>
            </a:tbl>
          </a:graphicData>
        </a:graphic>
      </p:graphicFrame>
      <p:sp>
        <p:nvSpPr>
          <p:cNvPr id="3" name="TextBox 2"/>
          <p:cNvSpPr txBox="1"/>
          <p:nvPr/>
        </p:nvSpPr>
        <p:spPr>
          <a:xfrm>
            <a:off x="5891863" y="959573"/>
            <a:ext cx="529439" cy="523220"/>
          </a:xfrm>
          <a:prstGeom prst="rect">
            <a:avLst/>
          </a:prstGeom>
          <a:noFill/>
        </p:spPr>
        <p:txBody>
          <a:bodyPr wrap="square" rtlCol="0">
            <a:spAutoFit/>
          </a:bodyPr>
          <a:lstStyle/>
          <a:p>
            <a:r>
              <a:rPr lang="en-GB" sz="2800" dirty="0" smtClean="0"/>
              <a:t>Tt</a:t>
            </a:r>
            <a:endParaRPr lang="en-GB" sz="2800" dirty="0"/>
          </a:p>
        </p:txBody>
      </p:sp>
      <p:sp>
        <p:nvSpPr>
          <p:cNvPr id="32" name="TextBox 31"/>
          <p:cNvSpPr txBox="1"/>
          <p:nvPr/>
        </p:nvSpPr>
        <p:spPr>
          <a:xfrm>
            <a:off x="7713190" y="955429"/>
            <a:ext cx="529439" cy="523220"/>
          </a:xfrm>
          <a:prstGeom prst="rect">
            <a:avLst/>
          </a:prstGeom>
          <a:noFill/>
        </p:spPr>
        <p:txBody>
          <a:bodyPr wrap="square" rtlCol="0">
            <a:spAutoFit/>
          </a:bodyPr>
          <a:lstStyle/>
          <a:p>
            <a:r>
              <a:rPr lang="en-GB" sz="2800" dirty="0" smtClean="0"/>
              <a:t>Tt</a:t>
            </a:r>
            <a:endParaRPr lang="en-GB" sz="2800" dirty="0"/>
          </a:p>
        </p:txBody>
      </p:sp>
      <p:sp>
        <p:nvSpPr>
          <p:cNvPr id="35" name="TextBox 34"/>
          <p:cNvSpPr txBox="1"/>
          <p:nvPr/>
        </p:nvSpPr>
        <p:spPr>
          <a:xfrm>
            <a:off x="5888301" y="968774"/>
            <a:ext cx="529439" cy="523220"/>
          </a:xfrm>
          <a:prstGeom prst="rect">
            <a:avLst/>
          </a:prstGeom>
          <a:noFill/>
        </p:spPr>
        <p:txBody>
          <a:bodyPr wrap="square" rtlCol="0">
            <a:spAutoFit/>
          </a:bodyPr>
          <a:lstStyle/>
          <a:p>
            <a:r>
              <a:rPr lang="en-GB" sz="2800" dirty="0" smtClean="0"/>
              <a:t>Tt</a:t>
            </a:r>
            <a:endParaRPr lang="en-GB" sz="2800" dirty="0"/>
          </a:p>
        </p:txBody>
      </p:sp>
      <p:sp>
        <p:nvSpPr>
          <p:cNvPr id="36" name="TextBox 35"/>
          <p:cNvSpPr txBox="1"/>
          <p:nvPr/>
        </p:nvSpPr>
        <p:spPr>
          <a:xfrm>
            <a:off x="7709628" y="964630"/>
            <a:ext cx="529439" cy="523220"/>
          </a:xfrm>
          <a:prstGeom prst="rect">
            <a:avLst/>
          </a:prstGeom>
          <a:noFill/>
        </p:spPr>
        <p:txBody>
          <a:bodyPr wrap="square" rtlCol="0">
            <a:spAutoFit/>
          </a:bodyPr>
          <a:lstStyle/>
          <a:p>
            <a:r>
              <a:rPr lang="en-GB" sz="2800" dirty="0" err="1"/>
              <a:t>t</a:t>
            </a:r>
            <a:r>
              <a:rPr lang="en-GB" sz="2800" dirty="0" err="1" smtClean="0"/>
              <a:t>t</a:t>
            </a:r>
            <a:endParaRPr lang="en-GB" sz="2800" dirty="0"/>
          </a:p>
        </p:txBody>
      </p:sp>
      <p:sp>
        <p:nvSpPr>
          <p:cNvPr id="62" name="TextBox 61"/>
          <p:cNvSpPr txBox="1"/>
          <p:nvPr/>
        </p:nvSpPr>
        <p:spPr>
          <a:xfrm>
            <a:off x="5922141" y="966683"/>
            <a:ext cx="529439" cy="523220"/>
          </a:xfrm>
          <a:prstGeom prst="rect">
            <a:avLst/>
          </a:prstGeom>
          <a:noFill/>
        </p:spPr>
        <p:txBody>
          <a:bodyPr wrap="square" rtlCol="0">
            <a:spAutoFit/>
          </a:bodyPr>
          <a:lstStyle/>
          <a:p>
            <a:r>
              <a:rPr lang="en-GB" sz="2800" dirty="0" err="1"/>
              <a:t>t</a:t>
            </a:r>
            <a:r>
              <a:rPr lang="en-GB" sz="2800" dirty="0" err="1" smtClean="0"/>
              <a:t>t</a:t>
            </a:r>
            <a:endParaRPr lang="en-GB" sz="2800" dirty="0"/>
          </a:p>
        </p:txBody>
      </p:sp>
      <p:sp>
        <p:nvSpPr>
          <p:cNvPr id="63" name="TextBox 62"/>
          <p:cNvSpPr txBox="1"/>
          <p:nvPr/>
        </p:nvSpPr>
        <p:spPr>
          <a:xfrm>
            <a:off x="7743468" y="962539"/>
            <a:ext cx="529439" cy="523220"/>
          </a:xfrm>
          <a:prstGeom prst="rect">
            <a:avLst/>
          </a:prstGeom>
          <a:noFill/>
        </p:spPr>
        <p:txBody>
          <a:bodyPr wrap="square" rtlCol="0">
            <a:spAutoFit/>
          </a:bodyPr>
          <a:lstStyle/>
          <a:p>
            <a:r>
              <a:rPr lang="en-GB" sz="2800" dirty="0" smtClean="0"/>
              <a:t>Tt</a:t>
            </a:r>
            <a:endParaRPr lang="en-GB" sz="2800" dirty="0"/>
          </a:p>
        </p:txBody>
      </p:sp>
      <p:sp>
        <p:nvSpPr>
          <p:cNvPr id="64" name="TextBox 63"/>
          <p:cNvSpPr txBox="1"/>
          <p:nvPr/>
        </p:nvSpPr>
        <p:spPr>
          <a:xfrm>
            <a:off x="5973519" y="974983"/>
            <a:ext cx="529439" cy="523220"/>
          </a:xfrm>
          <a:prstGeom prst="rect">
            <a:avLst/>
          </a:prstGeom>
          <a:noFill/>
        </p:spPr>
        <p:txBody>
          <a:bodyPr wrap="square" rtlCol="0">
            <a:spAutoFit/>
          </a:bodyPr>
          <a:lstStyle/>
          <a:p>
            <a:r>
              <a:rPr lang="en-GB" sz="2800" dirty="0"/>
              <a:t>?</a:t>
            </a:r>
          </a:p>
        </p:txBody>
      </p:sp>
      <p:sp>
        <p:nvSpPr>
          <p:cNvPr id="65" name="TextBox 64"/>
          <p:cNvSpPr txBox="1"/>
          <p:nvPr/>
        </p:nvSpPr>
        <p:spPr>
          <a:xfrm>
            <a:off x="7794846" y="970839"/>
            <a:ext cx="529439" cy="523220"/>
          </a:xfrm>
          <a:prstGeom prst="rect">
            <a:avLst/>
          </a:prstGeom>
          <a:noFill/>
        </p:spPr>
        <p:txBody>
          <a:bodyPr wrap="square" rtlCol="0">
            <a:spAutoFit/>
          </a:bodyPr>
          <a:lstStyle/>
          <a:p>
            <a:r>
              <a:rPr lang="en-GB" sz="2800" dirty="0"/>
              <a:t>?</a:t>
            </a:r>
          </a:p>
        </p:txBody>
      </p:sp>
      <p:sp>
        <p:nvSpPr>
          <p:cNvPr id="43"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782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2" grpId="0"/>
      <p:bldP spid="32" grpId="1"/>
      <p:bldP spid="35" grpId="0"/>
      <p:bldP spid="35" grpId="1"/>
      <p:bldP spid="36" grpId="0"/>
      <p:bldP spid="36" grpId="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are there no homozygous dominant sheep?</a:t>
            </a:r>
            <a:endParaRPr lang="en-GB" dirty="0"/>
          </a:p>
        </p:txBody>
      </p:sp>
      <p:grpSp>
        <p:nvGrpSpPr>
          <p:cNvPr id="7" name="Group 6"/>
          <p:cNvGrpSpPr/>
          <p:nvPr/>
        </p:nvGrpSpPr>
        <p:grpSpPr>
          <a:xfrm>
            <a:off x="921401" y="1252329"/>
            <a:ext cx="2411117" cy="754309"/>
            <a:chOff x="6884729" y="990600"/>
            <a:chExt cx="2605370" cy="809788"/>
          </a:xfrm>
        </p:grpSpPr>
        <p:sp>
          <p:nvSpPr>
            <p:cNvPr id="4" name="Rectangle 3"/>
            <p:cNvSpPr/>
            <p:nvPr/>
          </p:nvSpPr>
          <p:spPr>
            <a:xfrm>
              <a:off x="6884729" y="990600"/>
              <a:ext cx="774575"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sp>
          <p:nvSpPr>
            <p:cNvPr id="5" name="Oval 4"/>
            <p:cNvSpPr/>
            <p:nvPr/>
          </p:nvSpPr>
          <p:spPr>
            <a:xfrm>
              <a:off x="8715524" y="990600"/>
              <a:ext cx="774575"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tx1"/>
                  </a:solidFill>
                </a:rPr>
                <a:t>tt</a:t>
              </a:r>
              <a:endParaRPr lang="en-GB" sz="2800" dirty="0">
                <a:solidFill>
                  <a:schemeClr val="tx1"/>
                </a:solidFill>
              </a:endParaRPr>
            </a:p>
          </p:txBody>
        </p:sp>
        <p:cxnSp>
          <p:nvCxnSpPr>
            <p:cNvPr id="6" name="Straight Connector 5"/>
            <p:cNvCxnSpPr>
              <a:stCxn id="4" idx="3"/>
              <a:endCxn id="5" idx="2"/>
            </p:cNvCxnSpPr>
            <p:nvPr/>
          </p:nvCxnSpPr>
          <p:spPr>
            <a:xfrm>
              <a:off x="7659304" y="1395494"/>
              <a:ext cx="10562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279813" y="2062117"/>
            <a:ext cx="2411117" cy="754309"/>
            <a:chOff x="6884729" y="990600"/>
            <a:chExt cx="2605370" cy="809788"/>
          </a:xfrm>
        </p:grpSpPr>
        <p:sp>
          <p:nvSpPr>
            <p:cNvPr id="9" name="Rectangle 8"/>
            <p:cNvSpPr/>
            <p:nvPr/>
          </p:nvSpPr>
          <p:spPr>
            <a:xfrm>
              <a:off x="6884729" y="990600"/>
              <a:ext cx="774575"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rPr>
                <a:t>t</a:t>
              </a:r>
              <a:r>
                <a:rPr lang="en-GB" sz="2800" dirty="0" err="1" smtClean="0">
                  <a:solidFill>
                    <a:schemeClr val="tx1"/>
                  </a:solidFill>
                </a:rPr>
                <a:t>t</a:t>
              </a:r>
              <a:endParaRPr lang="en-GB" sz="2800" dirty="0">
                <a:solidFill>
                  <a:schemeClr val="tx1"/>
                </a:solidFill>
              </a:endParaRPr>
            </a:p>
          </p:txBody>
        </p:sp>
        <p:sp>
          <p:nvSpPr>
            <p:cNvPr id="10" name="Oval 9"/>
            <p:cNvSpPr/>
            <p:nvPr/>
          </p:nvSpPr>
          <p:spPr>
            <a:xfrm>
              <a:off x="8715524" y="990600"/>
              <a:ext cx="774575"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cxnSp>
          <p:nvCxnSpPr>
            <p:cNvPr id="11" name="Straight Connector 10"/>
            <p:cNvCxnSpPr>
              <a:stCxn id="9" idx="3"/>
              <a:endCxn id="10" idx="2"/>
            </p:cNvCxnSpPr>
            <p:nvPr/>
          </p:nvCxnSpPr>
          <p:spPr>
            <a:xfrm>
              <a:off x="7659304" y="1395494"/>
              <a:ext cx="10562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490874" y="1282281"/>
            <a:ext cx="2605370" cy="809788"/>
            <a:chOff x="6884729" y="990600"/>
            <a:chExt cx="2605370" cy="809788"/>
          </a:xfrm>
        </p:grpSpPr>
        <p:sp>
          <p:nvSpPr>
            <p:cNvPr id="13" name="Rectangle 12"/>
            <p:cNvSpPr/>
            <p:nvPr/>
          </p:nvSpPr>
          <p:spPr>
            <a:xfrm>
              <a:off x="6884729" y="990600"/>
              <a:ext cx="774575" cy="8097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sp>
          <p:nvSpPr>
            <p:cNvPr id="14" name="Oval 13"/>
            <p:cNvSpPr/>
            <p:nvPr/>
          </p:nvSpPr>
          <p:spPr>
            <a:xfrm>
              <a:off x="8715524" y="990600"/>
              <a:ext cx="774575" cy="8097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Tt</a:t>
              </a:r>
              <a:endParaRPr lang="en-GB" sz="2800" dirty="0">
                <a:solidFill>
                  <a:schemeClr val="tx1"/>
                </a:solidFill>
              </a:endParaRPr>
            </a:p>
          </p:txBody>
        </p:sp>
        <p:cxnSp>
          <p:nvCxnSpPr>
            <p:cNvPr id="15" name="Straight Connector 14"/>
            <p:cNvCxnSpPr>
              <a:stCxn id="13" idx="3"/>
              <a:endCxn id="14" idx="2"/>
            </p:cNvCxnSpPr>
            <p:nvPr/>
          </p:nvCxnSpPr>
          <p:spPr>
            <a:xfrm>
              <a:off x="7659304" y="1395494"/>
              <a:ext cx="10562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082853" y="3019931"/>
            <a:ext cx="3513221"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Only one parent has a dominant allele</a:t>
            </a:r>
            <a:endParaRPr lang="en-GB" sz="2400" dirty="0"/>
          </a:p>
        </p:txBody>
      </p:sp>
      <p:sp>
        <p:nvSpPr>
          <p:cNvPr id="21" name="TextBox 20"/>
          <p:cNvSpPr txBox="1"/>
          <p:nvPr/>
        </p:nvSpPr>
        <p:spPr>
          <a:xfrm>
            <a:off x="6015787" y="2439272"/>
            <a:ext cx="4932948"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We have only tested 4 sheep, which may not be enough to see all genotypes</a:t>
            </a:r>
          </a:p>
          <a:p>
            <a:pPr marL="285750" indent="-285750">
              <a:buFont typeface="Arial" panose="020B0604020202020204" pitchFamily="34" charset="0"/>
              <a:buChar char="•"/>
            </a:pPr>
            <a:r>
              <a:rPr lang="en-GB" sz="2400" dirty="0" smtClean="0"/>
              <a:t>Having two dominant alleles is lethal</a:t>
            </a:r>
            <a:endParaRPr lang="en-GB" sz="2400" dirty="0"/>
          </a:p>
        </p:txBody>
      </p:sp>
      <p:sp>
        <p:nvSpPr>
          <p:cNvPr id="22" name="Title 1"/>
          <p:cNvSpPr txBox="1">
            <a:spLocks/>
          </p:cNvSpPr>
          <p:nvPr/>
        </p:nvSpPr>
        <p:spPr>
          <a:xfrm>
            <a:off x="4100006" y="4806324"/>
            <a:ext cx="3574519"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rgbClr val="C10D18"/>
                </a:solidFill>
                <a:latin typeface="+mn-lt"/>
                <a:ea typeface="Adobe Fan Heiti Std B" pitchFamily="34" charset="-128"/>
                <a:cs typeface="+mj-cs"/>
              </a:defRPr>
            </a:lvl1pPr>
          </a:lstStyle>
          <a:p>
            <a:pPr algn="ctr"/>
            <a:r>
              <a:rPr lang="en-GB" b="0" dirty="0" smtClean="0">
                <a:solidFill>
                  <a:schemeClr val="accent5">
                    <a:lumMod val="75000"/>
                  </a:schemeClr>
                </a:solidFill>
              </a:rPr>
              <a:t>Other explanations?</a:t>
            </a:r>
            <a:endParaRPr lang="en-GB" b="0" dirty="0">
              <a:solidFill>
                <a:schemeClr val="accent5">
                  <a:lumMod val="75000"/>
                </a:schemeClr>
              </a:solidFill>
            </a:endParaRPr>
          </a:p>
        </p:txBody>
      </p:sp>
      <p:sp>
        <p:nvSpPr>
          <p:cNvPr id="18" name="Text Box 4"/>
          <p:cNvSpPr txBox="1">
            <a:spLocks noChangeArrowheads="1"/>
          </p:cNvSpPr>
          <p:nvPr/>
        </p:nvSpPr>
        <p:spPr bwMode="auto">
          <a:xfrm>
            <a:off x="84589"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17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Manx Cat</a:t>
            </a:r>
            <a:endParaRPr lang="en-GB" dirty="0"/>
          </a:p>
        </p:txBody>
      </p:sp>
      <p:pic>
        <p:nvPicPr>
          <p:cNvPr id="4" name="Content Placeholder 3"/>
          <p:cNvPicPr>
            <a:picLocks noGrp="1" noChangeAspect="1"/>
          </p:cNvPicPr>
          <p:nvPr>
            <p:ph sz="half" idx="10"/>
          </p:nvPr>
        </p:nvPicPr>
        <p:blipFill rotWithShape="1">
          <a:blip r:embed="rId3" cstate="print">
            <a:extLst>
              <a:ext uri="{28A0092B-C50C-407E-A947-70E740481C1C}">
                <a14:useLocalDpi xmlns:a14="http://schemas.microsoft.com/office/drawing/2010/main" val="0"/>
              </a:ext>
            </a:extLst>
          </a:blip>
          <a:srcRect l="12025" r="7045" b="1033"/>
          <a:stretch/>
        </p:blipFill>
        <p:spPr>
          <a:xfrm>
            <a:off x="8892151" y="1374414"/>
            <a:ext cx="2880000" cy="274908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151" y="1374414"/>
            <a:ext cx="2880000" cy="2749088"/>
          </a:xfrm>
          <a:prstGeom prst="rect">
            <a:avLst/>
          </a:prstGeom>
        </p:spPr>
      </p:pic>
      <p:pic>
        <p:nvPicPr>
          <p:cNvPr id="3" name="Picture 2"/>
          <p:cNvPicPr>
            <a:picLocks noChangeAspect="1"/>
          </p:cNvPicPr>
          <p:nvPr/>
        </p:nvPicPr>
        <p:blipFill rotWithShape="1">
          <a:blip r:embed="rId5"/>
          <a:srcRect l="9923" r="19835"/>
          <a:stretch/>
        </p:blipFill>
        <p:spPr>
          <a:xfrm>
            <a:off x="6012151" y="1374414"/>
            <a:ext cx="2880000" cy="2749088"/>
          </a:xfrm>
          <a:prstGeom prst="rect">
            <a:avLst/>
          </a:prstGeom>
        </p:spPr>
      </p:pic>
      <p:pic>
        <p:nvPicPr>
          <p:cNvPr id="6" name="Picture 5"/>
          <p:cNvPicPr>
            <a:picLocks noChangeAspect="1"/>
          </p:cNvPicPr>
          <p:nvPr/>
        </p:nvPicPr>
        <p:blipFill rotWithShape="1">
          <a:blip r:embed="rId6"/>
          <a:srcRect l="10010" r="13529"/>
          <a:stretch/>
        </p:blipFill>
        <p:spPr>
          <a:xfrm>
            <a:off x="3132151" y="1374414"/>
            <a:ext cx="2880000" cy="274908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162996728"/>
              </p:ext>
            </p:extLst>
          </p:nvPr>
        </p:nvGraphicFramePr>
        <p:xfrm>
          <a:off x="252151" y="4123502"/>
          <a:ext cx="11520000" cy="370840"/>
        </p:xfrm>
        <a:graphic>
          <a:graphicData uri="http://schemas.openxmlformats.org/drawingml/2006/table">
            <a:tbl>
              <a:tblPr firstRow="1" bandRow="1">
                <a:tableStyleId>{2D5ABB26-0587-4C30-8999-92F81FD0307C}</a:tableStyleId>
              </a:tblPr>
              <a:tblGrid>
                <a:gridCol w="2880000">
                  <a:extLst>
                    <a:ext uri="{9D8B030D-6E8A-4147-A177-3AD203B41FA5}">
                      <a16:colId xmlns:a16="http://schemas.microsoft.com/office/drawing/2014/main" val="755367748"/>
                    </a:ext>
                  </a:extLst>
                </a:gridCol>
                <a:gridCol w="2880000">
                  <a:extLst>
                    <a:ext uri="{9D8B030D-6E8A-4147-A177-3AD203B41FA5}">
                      <a16:colId xmlns:a16="http://schemas.microsoft.com/office/drawing/2014/main" val="2625135236"/>
                    </a:ext>
                  </a:extLst>
                </a:gridCol>
                <a:gridCol w="2880000">
                  <a:extLst>
                    <a:ext uri="{9D8B030D-6E8A-4147-A177-3AD203B41FA5}">
                      <a16:colId xmlns:a16="http://schemas.microsoft.com/office/drawing/2014/main" val="3460683537"/>
                    </a:ext>
                  </a:extLst>
                </a:gridCol>
                <a:gridCol w="2880000">
                  <a:extLst>
                    <a:ext uri="{9D8B030D-6E8A-4147-A177-3AD203B41FA5}">
                      <a16:colId xmlns:a16="http://schemas.microsoft.com/office/drawing/2014/main" val="2954866879"/>
                    </a:ext>
                  </a:extLst>
                </a:gridCol>
              </a:tblGrid>
              <a:tr h="370840">
                <a:tc>
                  <a:txBody>
                    <a:bodyPr/>
                    <a:lstStyle/>
                    <a:p>
                      <a:pPr algn="ctr"/>
                      <a:r>
                        <a:rPr lang="en-GB" dirty="0" err="1" smtClean="0"/>
                        <a:t>Longy</a:t>
                      </a:r>
                      <a:endParaRPr lang="en-GB" dirty="0">
                        <a:solidFill>
                          <a:schemeClr val="tx1"/>
                        </a:solidFill>
                      </a:endParaRPr>
                    </a:p>
                  </a:txBody>
                  <a:tcPr/>
                </a:tc>
                <a:tc>
                  <a:txBody>
                    <a:bodyPr/>
                    <a:lstStyle/>
                    <a:p>
                      <a:pPr algn="ctr"/>
                      <a:r>
                        <a:rPr lang="en-GB" dirty="0" smtClean="0"/>
                        <a:t>Stubby</a:t>
                      </a:r>
                      <a:endParaRPr lang="en-GB" dirty="0">
                        <a:solidFill>
                          <a:schemeClr val="tx1"/>
                        </a:solidFill>
                      </a:endParaRPr>
                    </a:p>
                  </a:txBody>
                  <a:tcPr/>
                </a:tc>
                <a:tc>
                  <a:txBody>
                    <a:bodyPr/>
                    <a:lstStyle/>
                    <a:p>
                      <a:pPr algn="ctr"/>
                      <a:r>
                        <a:rPr lang="en-GB" dirty="0" smtClean="0"/>
                        <a:t>Riser</a:t>
                      </a:r>
                      <a:endParaRPr lang="en-GB" dirty="0">
                        <a:solidFill>
                          <a:schemeClr val="tx1"/>
                        </a:solidFill>
                      </a:endParaRPr>
                    </a:p>
                  </a:txBody>
                  <a:tcPr/>
                </a:tc>
                <a:tc>
                  <a:txBody>
                    <a:bodyPr/>
                    <a:lstStyle/>
                    <a:p>
                      <a:pPr algn="ctr"/>
                      <a:r>
                        <a:rPr lang="en-GB" dirty="0" err="1" smtClean="0"/>
                        <a:t>Rumpy</a:t>
                      </a:r>
                      <a:endParaRPr lang="en-GB" dirty="0">
                        <a:solidFill>
                          <a:schemeClr val="tx1"/>
                        </a:solidFill>
                      </a:endParaRPr>
                    </a:p>
                  </a:txBody>
                  <a:tcPr/>
                </a:tc>
                <a:extLst>
                  <a:ext uri="{0D108BD9-81ED-4DB2-BD59-A6C34878D82A}">
                    <a16:rowId xmlns:a16="http://schemas.microsoft.com/office/drawing/2014/main" val="64274361"/>
                  </a:ext>
                </a:extLst>
              </a:tr>
            </a:tbl>
          </a:graphicData>
        </a:graphic>
      </p:graphicFrame>
      <p:sp>
        <p:nvSpPr>
          <p:cNvPr id="8"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576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Bush Science Outreach Centre_2col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638" y="1968697"/>
            <a:ext cx="4873769" cy="1107157"/>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4038744" y="3205308"/>
            <a:ext cx="3833812" cy="10493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This classroom resource has been developed by the </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Easter Bush Science Outreach Centre</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To download a digital copy of this booklet for printing visit www.ebsoc.ed.ac.uk</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Text Box 4"/>
          <p:cNvSpPr txBox="1">
            <a:spLocks noChangeArrowheads="1"/>
          </p:cNvSpPr>
          <p:nvPr/>
        </p:nvSpPr>
        <p:spPr bwMode="auto">
          <a:xfrm>
            <a:off x="96836" y="6468630"/>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5"/>
          <p:cNvSpPr txBox="1">
            <a:spLocks noChangeArrowheads="1"/>
          </p:cNvSpPr>
          <p:nvPr/>
        </p:nvSpPr>
        <p:spPr bwMode="auto">
          <a:xfrm>
            <a:off x="4342101" y="4772026"/>
            <a:ext cx="3373437" cy="906462"/>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C00000"/>
                </a:solidFill>
                <a:effectLst/>
                <a:latin typeface="Calibri" panose="020F0502020204030204" pitchFamily="34" charset="0"/>
              </a:rPr>
              <a:t>Tweet us your science investigation @EBSOClab #</a:t>
            </a:r>
            <a:r>
              <a:rPr kumimoji="0" lang="en-GB" altLang="en-US" sz="1600" b="1" i="0" u="none" strike="noStrike" cap="none" normalizeH="0" baseline="0" dirty="0" err="1" smtClean="0">
                <a:ln>
                  <a:noFill/>
                </a:ln>
                <a:solidFill>
                  <a:srgbClr val="C00000"/>
                </a:solidFill>
                <a:effectLst/>
                <a:latin typeface="Calibri" panose="020F0502020204030204" pitchFamily="34" charset="0"/>
              </a:rPr>
              <a:t>GelElectrophoresis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235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Sheep Tails</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16"/>
          <a:stretch/>
        </p:blipFill>
        <p:spPr>
          <a:xfrm>
            <a:off x="4141604" y="3923408"/>
            <a:ext cx="3908570" cy="288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39" y="945176"/>
            <a:ext cx="3908571" cy="288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604" y="945176"/>
            <a:ext cx="3908571" cy="28800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63976" t="40128" r="6225" b="30164"/>
          <a:stretch/>
        </p:blipFill>
        <p:spPr>
          <a:xfrm>
            <a:off x="4141603" y="945176"/>
            <a:ext cx="3908571" cy="2880000"/>
          </a:xfrm>
          <a:prstGeom prst="rect">
            <a:avLst/>
          </a:prstGeom>
        </p:spPr>
      </p:pic>
      <p:pic>
        <p:nvPicPr>
          <p:cNvPr id="3" name="Picture 2"/>
          <p:cNvPicPr>
            <a:picLocks noChangeAspect="1"/>
          </p:cNvPicPr>
          <p:nvPr/>
        </p:nvPicPr>
        <p:blipFill rotWithShape="1">
          <a:blip r:embed="rId6"/>
          <a:srcRect l="2897" r="7586" b="1381"/>
          <a:stretch/>
        </p:blipFill>
        <p:spPr>
          <a:xfrm>
            <a:off x="127914" y="945176"/>
            <a:ext cx="3914220" cy="288000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60012" t="41456" r="13736" b="29698"/>
          <a:stretch/>
        </p:blipFill>
        <p:spPr>
          <a:xfrm>
            <a:off x="8130648" y="945176"/>
            <a:ext cx="3861853" cy="28800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9998" t="29922" r="6599" b="32467"/>
          <a:stretch/>
        </p:blipFill>
        <p:spPr>
          <a:xfrm>
            <a:off x="4122608" y="3923408"/>
            <a:ext cx="3927566" cy="2880000"/>
          </a:xfrm>
          <a:prstGeom prst="rect">
            <a:avLst/>
          </a:prstGeom>
        </p:spPr>
      </p:pic>
      <p:sp>
        <p:nvSpPr>
          <p:cNvPr id="4" name="TextBox 3"/>
          <p:cNvSpPr txBox="1"/>
          <p:nvPr/>
        </p:nvSpPr>
        <p:spPr>
          <a:xfrm>
            <a:off x="127914" y="3455844"/>
            <a:ext cx="3911396" cy="369332"/>
          </a:xfrm>
          <a:prstGeom prst="rect">
            <a:avLst/>
          </a:prstGeom>
          <a:solidFill>
            <a:schemeClr val="bg1"/>
          </a:solidFill>
        </p:spPr>
        <p:txBody>
          <a:bodyPr wrap="square" rtlCol="0">
            <a:spAutoFit/>
          </a:bodyPr>
          <a:lstStyle/>
          <a:p>
            <a:pPr algn="ctr"/>
            <a:r>
              <a:rPr lang="en-GB" dirty="0" smtClean="0"/>
              <a:t>Most sheep in the UK have long </a:t>
            </a:r>
            <a:r>
              <a:rPr lang="en-GB" dirty="0"/>
              <a:t>t</a:t>
            </a:r>
            <a:r>
              <a:rPr lang="en-GB" dirty="0" smtClean="0"/>
              <a:t>ails</a:t>
            </a:r>
            <a:endParaRPr lang="en-GB" dirty="0">
              <a:solidFill>
                <a:srgbClr val="FF0000"/>
              </a:solidFill>
            </a:endParaRPr>
          </a:p>
        </p:txBody>
      </p:sp>
      <p:sp>
        <p:nvSpPr>
          <p:cNvPr id="12" name="TextBox 11"/>
          <p:cNvSpPr txBox="1"/>
          <p:nvPr/>
        </p:nvSpPr>
        <p:spPr>
          <a:xfrm>
            <a:off x="135661" y="3455844"/>
            <a:ext cx="3911396" cy="369332"/>
          </a:xfrm>
          <a:prstGeom prst="rect">
            <a:avLst/>
          </a:prstGeom>
          <a:solidFill>
            <a:schemeClr val="bg1"/>
          </a:solidFill>
        </p:spPr>
        <p:txBody>
          <a:bodyPr wrap="square" rtlCol="0">
            <a:spAutoFit/>
          </a:bodyPr>
          <a:lstStyle/>
          <a:p>
            <a:pPr algn="ctr"/>
            <a:r>
              <a:rPr lang="en-GB" dirty="0" smtClean="0"/>
              <a:t>Long tails become dirty and attract flies</a:t>
            </a:r>
            <a:endParaRPr lang="en-GB" dirty="0">
              <a:solidFill>
                <a:srgbClr val="FF0000"/>
              </a:solidFill>
            </a:endParaRPr>
          </a:p>
        </p:txBody>
      </p:sp>
      <p:sp>
        <p:nvSpPr>
          <p:cNvPr id="14" name="TextBox 13"/>
          <p:cNvSpPr txBox="1"/>
          <p:nvPr/>
        </p:nvSpPr>
        <p:spPr>
          <a:xfrm>
            <a:off x="4127533" y="3469912"/>
            <a:ext cx="3922639" cy="369332"/>
          </a:xfrm>
          <a:prstGeom prst="rect">
            <a:avLst/>
          </a:prstGeom>
          <a:solidFill>
            <a:schemeClr val="bg1"/>
          </a:solidFill>
        </p:spPr>
        <p:txBody>
          <a:bodyPr wrap="square" rtlCol="0">
            <a:spAutoFit/>
          </a:bodyPr>
          <a:lstStyle/>
          <a:p>
            <a:pPr algn="ctr"/>
            <a:r>
              <a:rPr lang="en-GB" dirty="0" smtClean="0"/>
              <a:t>Lambs’ long tails are ‘docked’ </a:t>
            </a:r>
            <a:endParaRPr lang="en-GB" dirty="0">
              <a:solidFill>
                <a:srgbClr val="FF0000"/>
              </a:solidFill>
            </a:endParaRPr>
          </a:p>
        </p:txBody>
      </p:sp>
      <p:sp>
        <p:nvSpPr>
          <p:cNvPr id="15" name="TextBox 14"/>
          <p:cNvSpPr txBox="1"/>
          <p:nvPr/>
        </p:nvSpPr>
        <p:spPr>
          <a:xfrm>
            <a:off x="8130648" y="3455844"/>
            <a:ext cx="3911396" cy="646331"/>
          </a:xfrm>
          <a:prstGeom prst="rect">
            <a:avLst/>
          </a:prstGeom>
          <a:solidFill>
            <a:schemeClr val="bg1"/>
          </a:solidFill>
        </p:spPr>
        <p:txBody>
          <a:bodyPr wrap="square" rtlCol="0">
            <a:spAutoFit/>
          </a:bodyPr>
          <a:lstStyle/>
          <a:p>
            <a:pPr algn="ctr"/>
            <a:r>
              <a:rPr lang="en-GB" dirty="0" smtClean="0"/>
              <a:t>This shortens the tails and prevents them becoming as dirty</a:t>
            </a:r>
            <a:endParaRPr lang="en-GB" dirty="0">
              <a:solidFill>
                <a:srgbClr val="FF0000"/>
              </a:solidFill>
            </a:endParaRPr>
          </a:p>
        </p:txBody>
      </p:sp>
      <p:sp>
        <p:nvSpPr>
          <p:cNvPr id="16" name="TextBox 15"/>
          <p:cNvSpPr txBox="1"/>
          <p:nvPr/>
        </p:nvSpPr>
        <p:spPr>
          <a:xfrm>
            <a:off x="4116624" y="6434076"/>
            <a:ext cx="3933549" cy="369332"/>
          </a:xfrm>
          <a:prstGeom prst="rect">
            <a:avLst/>
          </a:prstGeom>
          <a:solidFill>
            <a:schemeClr val="bg1"/>
          </a:solidFill>
        </p:spPr>
        <p:txBody>
          <a:bodyPr wrap="square" rtlCol="0">
            <a:spAutoFit/>
          </a:bodyPr>
          <a:lstStyle/>
          <a:p>
            <a:pPr algn="ctr"/>
            <a:r>
              <a:rPr lang="en-GB" dirty="0" smtClean="0"/>
              <a:t>This is a Bighorn Sheep</a:t>
            </a:r>
            <a:endParaRPr lang="en-GB" dirty="0">
              <a:solidFill>
                <a:srgbClr val="FF0000"/>
              </a:solidFill>
            </a:endParaRPr>
          </a:p>
        </p:txBody>
      </p:sp>
      <p:sp>
        <p:nvSpPr>
          <p:cNvPr id="17" name="TextBox 16"/>
          <p:cNvSpPr txBox="1"/>
          <p:nvPr/>
        </p:nvSpPr>
        <p:spPr>
          <a:xfrm>
            <a:off x="4108540" y="6434076"/>
            <a:ext cx="3933549" cy="369332"/>
          </a:xfrm>
          <a:prstGeom prst="rect">
            <a:avLst/>
          </a:prstGeom>
          <a:solidFill>
            <a:schemeClr val="bg1"/>
          </a:solidFill>
        </p:spPr>
        <p:txBody>
          <a:bodyPr wrap="square" rtlCol="0">
            <a:spAutoFit/>
          </a:bodyPr>
          <a:lstStyle/>
          <a:p>
            <a:pPr algn="ctr"/>
            <a:r>
              <a:rPr lang="en-GB" dirty="0" smtClean="0"/>
              <a:t>It has a naturally short tail</a:t>
            </a:r>
            <a:endParaRPr lang="en-GB" dirty="0">
              <a:solidFill>
                <a:srgbClr val="FF0000"/>
              </a:solidFill>
            </a:endParaRPr>
          </a:p>
        </p:txBody>
      </p:sp>
      <p:sp>
        <p:nvSpPr>
          <p:cNvPr id="18"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40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Selective Breeding - 1927</a:t>
            </a:r>
            <a:endParaRPr lang="en-GB" dirty="0"/>
          </a:p>
        </p:txBody>
      </p:sp>
      <p:pic>
        <p:nvPicPr>
          <p:cNvPr id="5" name="Content Placeholder 4"/>
          <p:cNvPicPr>
            <a:picLocks noGrp="1" noChangeAspect="1"/>
          </p:cNvPicPr>
          <p:nvPr>
            <p:ph sz="half" idx="10"/>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955000" y="1606330"/>
            <a:ext cx="2486025" cy="3248025"/>
          </a:xfrm>
          <a:prstGeom prst="rect">
            <a:avLst/>
          </a:prstGeom>
        </p:spPr>
      </p:pic>
      <p:pic>
        <p:nvPicPr>
          <p:cNvPr id="4" name="Picture 3"/>
          <p:cNvPicPr>
            <a:picLocks noChangeAspect="1"/>
          </p:cNvPicPr>
          <p:nvPr/>
        </p:nvPicPr>
        <p:blipFill>
          <a:blip r:embed="rId5"/>
          <a:stretch>
            <a:fillRect/>
          </a:stretch>
        </p:blipFill>
        <p:spPr>
          <a:xfrm>
            <a:off x="2261685" y="864635"/>
            <a:ext cx="2543175" cy="4972050"/>
          </a:xfrm>
          <a:prstGeom prst="rect">
            <a:avLst/>
          </a:prstGeom>
        </p:spPr>
      </p:pic>
      <p:pic>
        <p:nvPicPr>
          <p:cNvPr id="6" name="Picture 5"/>
          <p:cNvPicPr>
            <a:picLocks noChangeAspect="1"/>
          </p:cNvPicPr>
          <p:nvPr/>
        </p:nvPicPr>
        <p:blipFill>
          <a:blip r:embed="rId6"/>
          <a:stretch>
            <a:fillRect/>
          </a:stretch>
        </p:blipFill>
        <p:spPr>
          <a:xfrm>
            <a:off x="7591165" y="2034954"/>
            <a:ext cx="2543175" cy="2390775"/>
          </a:xfrm>
          <a:prstGeom prst="rect">
            <a:avLst/>
          </a:prstGeom>
        </p:spPr>
      </p:pic>
      <p:pic>
        <p:nvPicPr>
          <p:cNvPr id="8" name="Picture 7"/>
          <p:cNvPicPr>
            <a:picLocks noChangeAspect="1"/>
          </p:cNvPicPr>
          <p:nvPr/>
        </p:nvPicPr>
        <p:blipFill rotWithShape="1">
          <a:blip r:embed="rId7"/>
          <a:srcRect l="16977" t="16381" r="15342" b="12468"/>
          <a:stretch/>
        </p:blipFill>
        <p:spPr>
          <a:xfrm>
            <a:off x="9455753" y="228600"/>
            <a:ext cx="1107972" cy="1167063"/>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750" b="100000" l="0" r="100000">
                        <a14:foregroundMark x1="9750" y1="4000" x2="98500" y2="4250"/>
                        <a14:foregroundMark x1="28750" y1="24250" x2="71500" y2="23500"/>
                        <a14:foregroundMark x1="49750" y1="28500" x2="50750" y2="93000"/>
                        <a14:foregroundMark x1="23500" y1="94750" x2="76250" y2="94500"/>
                        <a14:foregroundMark x1="89250" y1="59250" x2="92000" y2="99500"/>
                        <a14:foregroundMark x1="16000" y1="96500" x2="5500" y2="55750"/>
                        <a14:foregroundMark x1="9750" y1="9500" x2="7500" y2="40500"/>
                        <a14:foregroundMark x1="7750" y1="40500" x2="28750" y2="41250"/>
                        <a14:foregroundMark x1="28750" y1="41250" x2="30000" y2="71500"/>
                        <a14:foregroundMark x1="69000" y1="70750" x2="69750" y2="43000"/>
                        <a14:foregroundMark x1="69750" y1="43000" x2="84750" y2="41250"/>
                        <a14:foregroundMark x1="85750" y1="40750" x2="90000" y2="7500"/>
                        <a14:backgroundMark x1="18250" y1="15000" x2="79500" y2="15500"/>
                        <a14:backgroundMark x1="2750" y1="1500" x2="1500" y2="2250"/>
                        <a14:backgroundMark x1="98000" y1="2750" x2="99000" y2="3500"/>
                        <a14:backgroundMark x1="1750" y1="98250" x2="750" y2="98250"/>
                        <a14:backgroundMark x1="97500" y1="98750" x2="98750" y2="98750"/>
                        <a14:backgroundMark x1="18250" y1="18500" x2="19250" y2="32750"/>
                        <a14:backgroundMark x1="19250" y1="32750" x2="41000" y2="32250"/>
                        <a14:backgroundMark x1="42250" y1="33000" x2="42500" y2="79500"/>
                        <a14:backgroundMark x1="42250" y1="79500" x2="21750" y2="89250"/>
                        <a14:backgroundMark x1="20000" y1="88250" x2="19750" y2="50750"/>
                        <a14:backgroundMark x1="19500" y1="50750" x2="2500" y2="51000"/>
                        <a14:backgroundMark x1="81000" y1="17250" x2="81250" y2="32000"/>
                        <a14:backgroundMark x1="80750" y1="32000" x2="60250" y2="34250"/>
                        <a14:backgroundMark x1="59250" y1="34250" x2="58000" y2="80000"/>
                        <a14:backgroundMark x1="58000" y1="80000" x2="78500" y2="88250"/>
                        <a14:backgroundMark x1="78750" y1="87000" x2="78750" y2="50000"/>
                        <a14:backgroundMark x1="78750" y1="50000" x2="97750" y2="49750"/>
                      </a14:backgroundRemoval>
                    </a14:imgEffect>
                  </a14:imgLayer>
                </a14:imgProps>
              </a:ext>
            </a:extLst>
          </a:blip>
          <a:stretch>
            <a:fillRect/>
          </a:stretch>
        </p:blipFill>
        <p:spPr>
          <a:xfrm>
            <a:off x="10675019" y="228600"/>
            <a:ext cx="1059780" cy="1059780"/>
          </a:xfrm>
          <a:prstGeom prst="rect">
            <a:avLst/>
          </a:prstGeom>
        </p:spPr>
      </p:pic>
      <p:sp>
        <p:nvSpPr>
          <p:cNvPr id="10"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641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to do next?</a:t>
            </a:r>
            <a:endParaRPr lang="en-GB" dirty="0"/>
          </a:p>
        </p:txBody>
      </p:sp>
      <p:pic>
        <p:nvPicPr>
          <p:cNvPr id="4" name="Picture 4" descr="dn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60" y="1132409"/>
            <a:ext cx="6937430" cy="42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977997" y="1013257"/>
            <a:ext cx="8030956" cy="4515258"/>
          </a:xfrm>
          <a:prstGeom prst="rect">
            <a:avLst/>
          </a:prstGeom>
        </p:spPr>
      </p:pic>
      <p:sp>
        <p:nvSpPr>
          <p:cNvPr id="6"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26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Tailless Gene</a:t>
            </a:r>
            <a:endParaRPr lang="en-GB" dirty="0"/>
          </a:p>
        </p:txBody>
      </p:sp>
      <p:grpSp>
        <p:nvGrpSpPr>
          <p:cNvPr id="25" name="Group 24"/>
          <p:cNvGrpSpPr/>
          <p:nvPr/>
        </p:nvGrpSpPr>
        <p:grpSpPr>
          <a:xfrm>
            <a:off x="2902444" y="1003738"/>
            <a:ext cx="7088335" cy="4218940"/>
            <a:chOff x="7193455" y="1753601"/>
            <a:chExt cx="4267202" cy="2941722"/>
          </a:xfrm>
        </p:grpSpPr>
        <p:sp>
          <p:nvSpPr>
            <p:cNvPr id="18" name="Explosion 2 17"/>
            <p:cNvSpPr/>
            <p:nvPr/>
          </p:nvSpPr>
          <p:spPr>
            <a:xfrm>
              <a:off x="7193455" y="1753601"/>
              <a:ext cx="4267202" cy="294172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189450" y="2238284"/>
              <a:ext cx="2585293" cy="1845577"/>
            </a:xfrm>
            <a:prstGeom prst="rect">
              <a:avLst/>
            </a:prstGeom>
            <a:noFill/>
          </p:spPr>
          <p:txBody>
            <a:bodyPr wrap="square" rtlCol="0">
              <a:spAutoFit/>
            </a:bodyPr>
            <a:lstStyle/>
            <a:p>
              <a:r>
                <a:rPr lang="en-GB" sz="16600" b="1" dirty="0" smtClean="0"/>
                <a:t>PCR</a:t>
              </a:r>
              <a:endParaRPr lang="en-GB" sz="16600" b="1" dirty="0"/>
            </a:p>
          </p:txBody>
        </p:sp>
      </p:grpSp>
      <p:sp>
        <p:nvSpPr>
          <p:cNvPr id="19" name="TextBox 18"/>
          <p:cNvSpPr txBox="1"/>
          <p:nvPr/>
        </p:nvSpPr>
        <p:spPr>
          <a:xfrm>
            <a:off x="900331" y="3299587"/>
            <a:ext cx="1720477" cy="584775"/>
          </a:xfrm>
          <a:prstGeom prst="rect">
            <a:avLst/>
          </a:prstGeom>
          <a:noFill/>
        </p:spPr>
        <p:txBody>
          <a:bodyPr wrap="square" rtlCol="0">
            <a:spAutoFit/>
          </a:bodyPr>
          <a:lstStyle/>
          <a:p>
            <a:r>
              <a:rPr lang="en-GB" sz="3200" b="1" dirty="0" smtClean="0"/>
              <a:t>short </a:t>
            </a:r>
            <a:r>
              <a:rPr lang="en-GB" sz="3200" b="1" dirty="0" smtClean="0"/>
              <a:t>tail</a:t>
            </a:r>
            <a:endParaRPr lang="en-GB" sz="3200" b="1" dirty="0"/>
          </a:p>
        </p:txBody>
      </p:sp>
      <p:sp>
        <p:nvSpPr>
          <p:cNvPr id="20" name="TextBox 19"/>
          <p:cNvSpPr txBox="1"/>
          <p:nvPr/>
        </p:nvSpPr>
        <p:spPr>
          <a:xfrm>
            <a:off x="900331" y="1846759"/>
            <a:ext cx="1625189" cy="584775"/>
          </a:xfrm>
          <a:prstGeom prst="rect">
            <a:avLst/>
          </a:prstGeom>
          <a:noFill/>
        </p:spPr>
        <p:txBody>
          <a:bodyPr wrap="square" rtlCol="0">
            <a:spAutoFit/>
          </a:bodyPr>
          <a:lstStyle/>
          <a:p>
            <a:r>
              <a:rPr lang="en-GB" sz="3200" b="1" dirty="0" smtClean="0"/>
              <a:t>long </a:t>
            </a:r>
            <a:r>
              <a:rPr lang="en-GB" sz="3200" b="1" dirty="0" smtClean="0"/>
              <a:t>tail</a:t>
            </a:r>
            <a:endParaRPr lang="en-GB" sz="3200" b="1" dirty="0"/>
          </a:p>
        </p:txBody>
      </p:sp>
      <p:sp>
        <p:nvSpPr>
          <p:cNvPr id="21"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44" name="Group 43"/>
          <p:cNvGrpSpPr/>
          <p:nvPr/>
        </p:nvGrpSpPr>
        <p:grpSpPr>
          <a:xfrm>
            <a:off x="2642232" y="1874894"/>
            <a:ext cx="7530204" cy="671357"/>
            <a:chOff x="2642232" y="1874894"/>
            <a:chExt cx="7530204" cy="671357"/>
          </a:xfrm>
        </p:grpSpPr>
        <p:sp>
          <p:nvSpPr>
            <p:cNvPr id="3" name="Rectangle 2"/>
            <p:cNvSpPr/>
            <p:nvPr/>
          </p:nvSpPr>
          <p:spPr>
            <a:xfrm>
              <a:off x="3165231" y="1874894"/>
              <a:ext cx="6499274" cy="671357"/>
            </a:xfrm>
            <a:prstGeom prst="rect">
              <a:avLst/>
            </a:prstGeom>
            <a:solidFill>
              <a:schemeClr val="tx1"/>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smtClean="0">
                  <a:ln>
                    <a:solidFill>
                      <a:schemeClr val="bg1"/>
                    </a:solidFill>
                  </a:ln>
                  <a:solidFill>
                    <a:schemeClr val="bg1"/>
                  </a:solidFill>
                </a:rPr>
                <a:t>t</a:t>
              </a:r>
              <a:endParaRPr lang="en-GB" sz="4000" dirty="0">
                <a:ln>
                  <a:solidFill>
                    <a:schemeClr val="bg1"/>
                  </a:solidFill>
                </a:ln>
                <a:solidFill>
                  <a:schemeClr val="bg1"/>
                </a:solidFill>
              </a:endParaRPr>
            </a:p>
          </p:txBody>
        </p:sp>
        <p:cxnSp>
          <p:nvCxnSpPr>
            <p:cNvPr id="27" name="Straight Connector 26"/>
            <p:cNvCxnSpPr>
              <a:stCxn id="3" idx="1"/>
            </p:cNvCxnSpPr>
            <p:nvPr/>
          </p:nvCxnSpPr>
          <p:spPr>
            <a:xfrm flipH="1" flipV="1">
              <a:off x="2642232" y="2208628"/>
              <a:ext cx="5229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650436" y="2208628"/>
              <a:ext cx="52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6822831" y="3240478"/>
            <a:ext cx="723349" cy="684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2641232" y="3241851"/>
            <a:ext cx="4176000" cy="684000"/>
            <a:chOff x="2642232" y="1074888"/>
            <a:chExt cx="4180599" cy="673200"/>
          </a:xfrm>
        </p:grpSpPr>
        <p:sp>
          <p:nvSpPr>
            <p:cNvPr id="38" name="Rectangle 37"/>
            <p:cNvSpPr/>
            <p:nvPr/>
          </p:nvSpPr>
          <p:spPr>
            <a:xfrm>
              <a:off x="3165231" y="1074888"/>
              <a:ext cx="3657600" cy="67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a:stCxn id="38" idx="1"/>
            </p:cNvCxnSpPr>
            <p:nvPr/>
          </p:nvCxnSpPr>
          <p:spPr>
            <a:xfrm flipH="1" flipV="1">
              <a:off x="2642232" y="1406769"/>
              <a:ext cx="5229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546180" y="3240478"/>
            <a:ext cx="2626257" cy="684000"/>
            <a:chOff x="7546180" y="1071116"/>
            <a:chExt cx="2626257" cy="673200"/>
          </a:xfrm>
        </p:grpSpPr>
        <p:sp>
          <p:nvSpPr>
            <p:cNvPr id="53" name="Rectangle 52"/>
            <p:cNvSpPr/>
            <p:nvPr/>
          </p:nvSpPr>
          <p:spPr>
            <a:xfrm>
              <a:off x="7546180" y="1071116"/>
              <a:ext cx="2118325" cy="67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flipV="1">
              <a:off x="9650437" y="1406769"/>
              <a:ext cx="522000" cy="9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6060028" y="3250581"/>
            <a:ext cx="723349" cy="63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n>
                  <a:solidFill>
                    <a:schemeClr val="bg1"/>
                  </a:solidFill>
                </a:ln>
                <a:solidFill>
                  <a:schemeClr val="bg1"/>
                </a:solidFill>
              </a:rPr>
              <a:t>t</a:t>
            </a:r>
            <a:endParaRPr lang="en-GB" sz="4000" dirty="0">
              <a:ln>
                <a:solidFill>
                  <a:schemeClr val="bg1"/>
                </a:solidFill>
              </a:ln>
              <a:solidFill>
                <a:schemeClr val="bg1"/>
              </a:solidFill>
            </a:endParaRPr>
          </a:p>
        </p:txBody>
      </p:sp>
      <p:grpSp>
        <p:nvGrpSpPr>
          <p:cNvPr id="55" name="Group 54"/>
          <p:cNvGrpSpPr/>
          <p:nvPr/>
        </p:nvGrpSpPr>
        <p:grpSpPr>
          <a:xfrm>
            <a:off x="2641232" y="3243377"/>
            <a:ext cx="6831069" cy="671357"/>
            <a:chOff x="2562102" y="3036636"/>
            <a:chExt cx="6831069" cy="671357"/>
          </a:xfrm>
          <a:solidFill>
            <a:srgbClr val="00B050"/>
          </a:solidFill>
        </p:grpSpPr>
        <p:sp>
          <p:nvSpPr>
            <p:cNvPr id="42" name="Rectangle 41"/>
            <p:cNvSpPr/>
            <p:nvPr/>
          </p:nvSpPr>
          <p:spPr>
            <a:xfrm>
              <a:off x="3085102" y="3036636"/>
              <a:ext cx="5789592" cy="671357"/>
            </a:xfrm>
            <a:prstGeom prst="rect">
              <a:avLst/>
            </a:prstGeom>
            <a:grp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smtClean="0">
                  <a:ln>
                    <a:solidFill>
                      <a:schemeClr val="bg1"/>
                    </a:solidFill>
                  </a:ln>
                  <a:solidFill>
                    <a:schemeClr val="bg1"/>
                  </a:solidFill>
                </a:rPr>
                <a:t>T</a:t>
              </a:r>
              <a:endParaRPr lang="en-GB" sz="4000" dirty="0">
                <a:ln>
                  <a:solidFill>
                    <a:schemeClr val="bg1"/>
                  </a:solidFill>
                </a:ln>
                <a:solidFill>
                  <a:schemeClr val="bg1"/>
                </a:solidFill>
              </a:endParaRPr>
            </a:p>
          </p:txBody>
        </p:sp>
        <p:cxnSp>
          <p:nvCxnSpPr>
            <p:cNvPr id="35" name="Straight Connector 34"/>
            <p:cNvCxnSpPr>
              <a:stCxn id="42" idx="1"/>
            </p:cNvCxnSpPr>
            <p:nvPr/>
          </p:nvCxnSpPr>
          <p:spPr>
            <a:xfrm flipH="1" flipV="1">
              <a:off x="2562102" y="3372314"/>
              <a:ext cx="523000" cy="1"/>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871171" y="3372314"/>
              <a:ext cx="522000" cy="1"/>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3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2.70833E-6 -2.22222E-6 L -2.70833E-6 0.25 " pathEditMode="relative" rAng="0" ptsTypes="AA">
                                      <p:cBhvr>
                                        <p:cTn id="16" dur="2000" fill="hold"/>
                                        <p:tgtEl>
                                          <p:spTgt spid="52"/>
                                        </p:tgtEl>
                                        <p:attrNameLst>
                                          <p:attrName>ppt_x</p:attrName>
                                          <p:attrName>ppt_y</p:attrName>
                                        </p:attrNameLst>
                                      </p:cBhvr>
                                      <p:rCtr x="0" y="12500"/>
                                    </p:animMotion>
                                  </p:childTnLst>
                                </p:cTn>
                              </p:par>
                            </p:childTnLst>
                          </p:cTn>
                        </p:par>
                        <p:par>
                          <p:cTn id="17" fill="hold">
                            <p:stCondLst>
                              <p:cond delay="2000"/>
                            </p:stCondLst>
                            <p:childTnLst>
                              <p:par>
                                <p:cTn id="18" presetID="35" presetClass="path" presetSubtype="0" accel="50000" decel="50000" fill="hold" nodeType="afterEffect">
                                  <p:stCondLst>
                                    <p:cond delay="0"/>
                                  </p:stCondLst>
                                  <p:childTnLst>
                                    <p:animMotion origin="layout" path="M -2.5E-6 -2.22222E-6 L -0.06536 -2.22222E-6 " pathEditMode="relative" rAng="0" ptsTypes="AA">
                                      <p:cBhvr>
                                        <p:cTn id="19" dur="2000" fill="hold"/>
                                        <p:tgtEl>
                                          <p:spTgt spid="50"/>
                                        </p:tgtEl>
                                        <p:attrNameLst>
                                          <p:attrName>ppt_x</p:attrName>
                                          <p:attrName>ppt_y</p:attrName>
                                        </p:attrNameLst>
                                      </p:cBhvr>
                                      <p:rCtr x="-3268" y="0"/>
                                    </p:animMotion>
                                  </p:child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2"/>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0"/>
                                        </p:tgtEl>
                                        <p:attrNameLst>
                                          <p:attrName>style.visibility</p:attrName>
                                        </p:attrNameLst>
                                      </p:cBhvr>
                                      <p:to>
                                        <p:strVal val="hidden"/>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49"/>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62"/>
                                        </p:tgtEl>
                                        <p:attrNameLst>
                                          <p:attrName>style.visibility</p:attrName>
                                        </p:attrNameLst>
                                      </p:cBhvr>
                                      <p:to>
                                        <p:strVal val="hidden"/>
                                      </p:to>
                                    </p:set>
                                  </p:childTnLst>
                                </p:cTn>
                              </p:par>
                              <p:par>
                                <p:cTn id="40" presetID="1" presetClass="exit" presetSubtype="0" fill="hold" grpId="3" nodeType="withEffect">
                                  <p:stCondLst>
                                    <p:cond delay="0"/>
                                  </p:stCondLst>
                                  <p:childTnLst>
                                    <p:set>
                                      <p:cBhvr>
                                        <p:cTn id="41" dur="1" fill="hold">
                                          <p:stCondLst>
                                            <p:cond delay="0"/>
                                          </p:stCondLst>
                                        </p:cTn>
                                        <p:tgtEl>
                                          <p:spTgt spid="5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5"/>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52" grpId="0" animBg="1"/>
      <p:bldP spid="52" grpId="1" animBg="1"/>
      <p:bldP spid="52" grpId="2" animBg="1"/>
      <p:bldP spid="52" grpId="3" animBg="1"/>
      <p:bldP spid="62" grpId="0" animBg="1"/>
      <p:bldP spid="62" grpId="1" animBg="1"/>
      <p:bldP spid="6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11055019" cy="648072"/>
          </a:xfrm>
        </p:spPr>
        <p:txBody>
          <a:bodyPr>
            <a:normAutofit fontScale="90000"/>
          </a:bodyPr>
          <a:lstStyle/>
          <a:p>
            <a:r>
              <a:rPr lang="en-US" dirty="0"/>
              <a:t>What are the </a:t>
            </a:r>
            <a:r>
              <a:rPr lang="en-US" i="1" dirty="0"/>
              <a:t>ingredients </a:t>
            </a:r>
            <a:r>
              <a:rPr lang="en-US" dirty="0"/>
              <a:t>for PCR?</a:t>
            </a:r>
            <a:br>
              <a:rPr lang="en-US" dirty="0"/>
            </a:br>
            <a:endParaRPr lang="en-GB" dirty="0"/>
          </a:p>
        </p:txBody>
      </p:sp>
      <p:pic>
        <p:nvPicPr>
          <p:cNvPr id="4" name="Picture 3"/>
          <p:cNvPicPr>
            <a:picLocks noChangeAspect="1"/>
          </p:cNvPicPr>
          <p:nvPr/>
        </p:nvPicPr>
        <p:blipFill rotWithShape="1">
          <a:blip r:embed="rId3"/>
          <a:srcRect t="10835" r="45275" b="8197"/>
          <a:stretch/>
        </p:blipFill>
        <p:spPr>
          <a:xfrm>
            <a:off x="3124200" y="876673"/>
            <a:ext cx="5382344" cy="5905128"/>
          </a:xfrm>
          <a:prstGeom prst="rect">
            <a:avLst/>
          </a:prstGeom>
        </p:spPr>
      </p:pic>
      <p:sp>
        <p:nvSpPr>
          <p:cNvPr id="5" name="Rectangle 4"/>
          <p:cNvSpPr/>
          <p:nvPr/>
        </p:nvSpPr>
        <p:spPr>
          <a:xfrm>
            <a:off x="5167300" y="2748880"/>
            <a:ext cx="1296144"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7048686" y="5413176"/>
            <a:ext cx="1296144"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1277600" y="106845"/>
            <a:ext cx="771525" cy="771525"/>
          </a:xfrm>
          <a:prstGeom prst="rect">
            <a:avLst/>
          </a:prstGeom>
        </p:spPr>
      </p:pic>
      <p:sp>
        <p:nvSpPr>
          <p:cNvPr id="7"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76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895224" y="4412964"/>
            <a:ext cx="6831069" cy="671357"/>
            <a:chOff x="2562102" y="3036636"/>
            <a:chExt cx="6831069" cy="671357"/>
          </a:xfrm>
          <a:solidFill>
            <a:srgbClr val="00B050"/>
          </a:solidFill>
        </p:grpSpPr>
        <p:sp>
          <p:nvSpPr>
            <p:cNvPr id="40" name="Rectangle 39"/>
            <p:cNvSpPr/>
            <p:nvPr/>
          </p:nvSpPr>
          <p:spPr>
            <a:xfrm>
              <a:off x="3085102" y="3036636"/>
              <a:ext cx="5789592" cy="671357"/>
            </a:xfrm>
            <a:prstGeom prst="rect">
              <a:avLst/>
            </a:prstGeom>
            <a:grp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smtClean="0">
                  <a:ln>
                    <a:solidFill>
                      <a:schemeClr val="bg1"/>
                    </a:solidFill>
                  </a:ln>
                  <a:solidFill>
                    <a:schemeClr val="bg1"/>
                  </a:solidFill>
                </a:rPr>
                <a:t>T</a:t>
              </a:r>
              <a:endParaRPr lang="en-GB" sz="4000" dirty="0">
                <a:ln>
                  <a:solidFill>
                    <a:schemeClr val="bg1"/>
                  </a:solidFill>
                </a:ln>
                <a:solidFill>
                  <a:schemeClr val="bg1"/>
                </a:solidFill>
              </a:endParaRPr>
            </a:p>
          </p:txBody>
        </p:sp>
        <p:cxnSp>
          <p:nvCxnSpPr>
            <p:cNvPr id="41" name="Straight Connector 40"/>
            <p:cNvCxnSpPr>
              <a:stCxn id="40" idx="1"/>
            </p:cNvCxnSpPr>
            <p:nvPr/>
          </p:nvCxnSpPr>
          <p:spPr>
            <a:xfrm flipH="1" flipV="1">
              <a:off x="2562102" y="3372314"/>
              <a:ext cx="523000" cy="1"/>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871171" y="3372314"/>
              <a:ext cx="522000" cy="1"/>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895224" y="2803592"/>
            <a:ext cx="7530204" cy="671357"/>
            <a:chOff x="2642232" y="1874894"/>
            <a:chExt cx="7530204" cy="671357"/>
          </a:xfrm>
        </p:grpSpPr>
        <p:sp>
          <p:nvSpPr>
            <p:cNvPr id="32" name="Rectangle 31"/>
            <p:cNvSpPr/>
            <p:nvPr/>
          </p:nvSpPr>
          <p:spPr>
            <a:xfrm>
              <a:off x="3165231" y="1874894"/>
              <a:ext cx="6499274" cy="671357"/>
            </a:xfrm>
            <a:prstGeom prst="rect">
              <a:avLst/>
            </a:prstGeom>
            <a:solidFill>
              <a:schemeClr val="tx1"/>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smtClean="0">
                  <a:ln>
                    <a:solidFill>
                      <a:schemeClr val="bg1"/>
                    </a:solidFill>
                  </a:ln>
                  <a:solidFill>
                    <a:schemeClr val="bg1"/>
                  </a:solidFill>
                </a:rPr>
                <a:t>t</a:t>
              </a:r>
              <a:endParaRPr lang="en-GB" sz="4000" dirty="0">
                <a:ln>
                  <a:solidFill>
                    <a:schemeClr val="bg1"/>
                  </a:solidFill>
                </a:ln>
                <a:solidFill>
                  <a:schemeClr val="bg1"/>
                </a:solidFill>
              </a:endParaRPr>
            </a:p>
          </p:txBody>
        </p:sp>
        <p:cxnSp>
          <p:nvCxnSpPr>
            <p:cNvPr id="35" name="Straight Connector 34"/>
            <p:cNvCxnSpPr>
              <a:stCxn id="32" idx="1"/>
            </p:cNvCxnSpPr>
            <p:nvPr/>
          </p:nvCxnSpPr>
          <p:spPr>
            <a:xfrm flipH="1" flipV="1">
              <a:off x="2642232" y="2208628"/>
              <a:ext cx="5229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650436" y="2208628"/>
              <a:ext cx="52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sz="half" idx="10"/>
          </p:nvPr>
        </p:nvSpPr>
        <p:spPr>
          <a:xfrm>
            <a:off x="252150" y="973571"/>
            <a:ext cx="11482649" cy="907500"/>
          </a:xfrm>
        </p:spPr>
        <p:txBody>
          <a:bodyPr>
            <a:normAutofit/>
          </a:bodyPr>
          <a:lstStyle/>
          <a:p>
            <a:pPr marL="0" indent="0">
              <a:buNone/>
            </a:pPr>
            <a:r>
              <a:rPr lang="en-GB" sz="2800" dirty="0" smtClean="0"/>
              <a:t>Uses repetitive cycles of heating a cooling to </a:t>
            </a:r>
            <a:r>
              <a:rPr lang="en-GB" sz="2800" dirty="0" smtClean="0"/>
              <a:t>make many copies of the DNA </a:t>
            </a:r>
            <a:r>
              <a:rPr lang="en-GB" sz="2800" dirty="0" smtClean="0"/>
              <a:t>strands</a:t>
            </a:r>
            <a:endParaRPr lang="en-GB" sz="2800" dirty="0"/>
          </a:p>
        </p:txBody>
      </p:sp>
      <p:sp>
        <p:nvSpPr>
          <p:cNvPr id="2" name="Title 1"/>
          <p:cNvSpPr>
            <a:spLocks noGrp="1"/>
          </p:cNvSpPr>
          <p:nvPr>
            <p:ph type="ctrTitle"/>
          </p:nvPr>
        </p:nvSpPr>
        <p:spPr/>
        <p:txBody>
          <a:bodyPr/>
          <a:lstStyle/>
          <a:p>
            <a:r>
              <a:rPr lang="en-GB" dirty="0" smtClean="0"/>
              <a:t>How does PCR work?</a:t>
            </a:r>
            <a:endParaRPr lang="en-GB" dirty="0"/>
          </a:p>
        </p:txBody>
      </p:sp>
      <p:cxnSp>
        <p:nvCxnSpPr>
          <p:cNvPr id="4" name="Straight Connector 3"/>
          <p:cNvCxnSpPr/>
          <p:nvPr/>
        </p:nvCxnSpPr>
        <p:spPr>
          <a:xfrm flipV="1">
            <a:off x="3235569" y="4326798"/>
            <a:ext cx="4968724"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28875" y="5184385"/>
            <a:ext cx="5129213"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28669" y="2715876"/>
            <a:ext cx="5774759"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28875" y="3572458"/>
            <a:ext cx="5775418"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81674" y="2798231"/>
            <a:ext cx="368490" cy="707886"/>
          </a:xfrm>
          <a:prstGeom prst="rect">
            <a:avLst/>
          </a:prstGeom>
          <a:noFill/>
        </p:spPr>
        <p:txBody>
          <a:bodyPr wrap="square" rtlCol="0">
            <a:spAutoFit/>
          </a:bodyPr>
          <a:lstStyle/>
          <a:p>
            <a:pPr algn="ctr"/>
            <a:r>
              <a:rPr lang="en-GB" sz="4000" dirty="0" smtClean="0"/>
              <a:t>t</a:t>
            </a:r>
            <a:endParaRPr lang="en-GB" sz="4000" dirty="0"/>
          </a:p>
        </p:txBody>
      </p:sp>
      <p:sp>
        <p:nvSpPr>
          <p:cNvPr id="26" name="TextBox 25"/>
          <p:cNvSpPr txBox="1"/>
          <p:nvPr/>
        </p:nvSpPr>
        <p:spPr>
          <a:xfrm>
            <a:off x="1281674" y="4372601"/>
            <a:ext cx="368491" cy="707886"/>
          </a:xfrm>
          <a:prstGeom prst="rect">
            <a:avLst/>
          </a:prstGeom>
          <a:noFill/>
        </p:spPr>
        <p:txBody>
          <a:bodyPr wrap="square" rtlCol="0">
            <a:spAutoFit/>
          </a:bodyPr>
          <a:lstStyle/>
          <a:p>
            <a:pPr algn="ctr"/>
            <a:r>
              <a:rPr lang="en-GB" sz="4000" dirty="0" smtClean="0"/>
              <a:t>T</a:t>
            </a:r>
            <a:endParaRPr lang="en-GB" sz="4000" dirty="0"/>
          </a:p>
        </p:txBody>
      </p:sp>
      <p:grpSp>
        <p:nvGrpSpPr>
          <p:cNvPr id="29" name="Group 28"/>
          <p:cNvGrpSpPr/>
          <p:nvPr/>
        </p:nvGrpSpPr>
        <p:grpSpPr>
          <a:xfrm>
            <a:off x="9124244" y="621327"/>
            <a:ext cx="3081238" cy="2519488"/>
            <a:chOff x="-197741" y="2407694"/>
            <a:chExt cx="5183604" cy="3815509"/>
          </a:xfrm>
        </p:grpSpPr>
        <p:sp>
          <p:nvSpPr>
            <p:cNvPr id="15" name="Cloud Callout 14"/>
            <p:cNvSpPr/>
            <p:nvPr/>
          </p:nvSpPr>
          <p:spPr>
            <a:xfrm>
              <a:off x="-197741" y="2407694"/>
              <a:ext cx="5183604" cy="381550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What are these?</a:t>
              </a:r>
            </a:p>
            <a:p>
              <a:pPr algn="ctr"/>
              <a:endParaRPr lang="en-GB" sz="2800" dirty="0" smtClean="0"/>
            </a:p>
            <a:p>
              <a:pPr algn="ctr"/>
              <a:r>
                <a:rPr lang="en-GB" sz="2800" dirty="0" smtClean="0"/>
                <a:t> </a:t>
              </a:r>
              <a:endParaRPr lang="en-GB" sz="2800" dirty="0"/>
            </a:p>
          </p:txBody>
        </p:sp>
        <p:pic>
          <p:nvPicPr>
            <p:cNvPr id="27" name="Picture 26"/>
            <p:cNvPicPr>
              <a:picLocks noChangeAspect="1"/>
            </p:cNvPicPr>
            <p:nvPr/>
          </p:nvPicPr>
          <p:blipFill rotWithShape="1">
            <a:blip r:embed="rId3"/>
            <a:srcRect l="12330" t="50907" r="83380" b="43689"/>
            <a:stretch/>
          </p:blipFill>
          <p:spPr>
            <a:xfrm>
              <a:off x="985378" y="4115464"/>
              <a:ext cx="961769" cy="421840"/>
            </a:xfrm>
            <a:prstGeom prst="rect">
              <a:avLst/>
            </a:prstGeom>
          </p:spPr>
        </p:pic>
        <p:pic>
          <p:nvPicPr>
            <p:cNvPr id="28" name="Picture 27"/>
            <p:cNvPicPr>
              <a:picLocks noChangeAspect="1"/>
            </p:cNvPicPr>
            <p:nvPr/>
          </p:nvPicPr>
          <p:blipFill rotWithShape="1">
            <a:blip r:embed="rId4"/>
            <a:srcRect l="17993" t="75726" r="77909" b="16827"/>
            <a:stretch/>
          </p:blipFill>
          <p:spPr>
            <a:xfrm>
              <a:off x="2573351" y="4115336"/>
              <a:ext cx="787675" cy="498197"/>
            </a:xfrm>
            <a:prstGeom prst="rect">
              <a:avLst/>
            </a:prstGeom>
          </p:spPr>
        </p:pic>
      </p:grpSp>
      <p:sp>
        <p:nvSpPr>
          <p:cNvPr id="33" name="Cloud Callout 32"/>
          <p:cNvSpPr/>
          <p:nvPr/>
        </p:nvSpPr>
        <p:spPr>
          <a:xfrm>
            <a:off x="8919003" y="3803489"/>
            <a:ext cx="3157263" cy="1972938"/>
          </a:xfrm>
          <a:prstGeom prst="cloudCallout">
            <a:avLst>
              <a:gd name="adj1" fmla="val -48588"/>
              <a:gd name="adj2" fmla="val 63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Which allele gives the biggest PCR product?</a:t>
            </a:r>
          </a:p>
          <a:p>
            <a:pPr algn="ctr"/>
            <a:endParaRPr lang="en-GB" sz="2000" dirty="0" smtClean="0"/>
          </a:p>
        </p:txBody>
      </p:sp>
      <p:sp>
        <p:nvSpPr>
          <p:cNvPr id="36" name="TextBox 35"/>
          <p:cNvSpPr txBox="1"/>
          <p:nvPr/>
        </p:nvSpPr>
        <p:spPr>
          <a:xfrm>
            <a:off x="9753508" y="2146720"/>
            <a:ext cx="1488254" cy="523220"/>
          </a:xfrm>
          <a:prstGeom prst="rect">
            <a:avLst/>
          </a:prstGeom>
          <a:noFill/>
        </p:spPr>
        <p:txBody>
          <a:bodyPr wrap="square" rtlCol="0">
            <a:spAutoFit/>
          </a:bodyPr>
          <a:lstStyle/>
          <a:p>
            <a:pPr algn="ctr"/>
            <a:r>
              <a:rPr lang="en-GB" sz="2800" dirty="0" smtClean="0">
                <a:solidFill>
                  <a:schemeClr val="bg1"/>
                </a:solidFill>
              </a:rPr>
              <a:t>Primers</a:t>
            </a:r>
            <a:endParaRPr lang="en-GB" sz="2800" dirty="0">
              <a:solidFill>
                <a:schemeClr val="bg1"/>
              </a:solidFill>
            </a:endParaRPr>
          </a:p>
        </p:txBody>
      </p:sp>
      <p:sp>
        <p:nvSpPr>
          <p:cNvPr id="34" name="TextBox 33"/>
          <p:cNvSpPr txBox="1"/>
          <p:nvPr/>
        </p:nvSpPr>
        <p:spPr>
          <a:xfrm>
            <a:off x="9655082" y="4974445"/>
            <a:ext cx="1488254" cy="523220"/>
          </a:xfrm>
          <a:prstGeom prst="rect">
            <a:avLst/>
          </a:prstGeom>
          <a:noFill/>
        </p:spPr>
        <p:txBody>
          <a:bodyPr wrap="square" rtlCol="0">
            <a:spAutoFit/>
          </a:bodyPr>
          <a:lstStyle/>
          <a:p>
            <a:pPr algn="ctr"/>
            <a:r>
              <a:rPr lang="en-GB" sz="2800" dirty="0" smtClean="0">
                <a:solidFill>
                  <a:schemeClr val="bg1"/>
                </a:solidFill>
              </a:rPr>
              <a:t>t</a:t>
            </a:r>
            <a:endParaRPr lang="en-GB" sz="2800" dirty="0">
              <a:solidFill>
                <a:schemeClr val="bg1"/>
              </a:solidFill>
            </a:endParaRPr>
          </a:p>
        </p:txBody>
      </p:sp>
      <p:sp>
        <p:nvSpPr>
          <p:cNvPr id="30"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0" name="Group 49"/>
          <p:cNvGrpSpPr/>
          <p:nvPr/>
        </p:nvGrpSpPr>
        <p:grpSpPr>
          <a:xfrm>
            <a:off x="2135378" y="1435217"/>
            <a:ext cx="1015262" cy="690928"/>
            <a:chOff x="2135378" y="1435217"/>
            <a:chExt cx="1015262" cy="690928"/>
          </a:xfrm>
        </p:grpSpPr>
        <p:pic>
          <p:nvPicPr>
            <p:cNvPr id="22" name="Picture 21"/>
            <p:cNvPicPr>
              <a:picLocks noChangeAspect="1"/>
            </p:cNvPicPr>
            <p:nvPr/>
          </p:nvPicPr>
          <p:blipFill rotWithShape="1">
            <a:blip r:embed="rId4"/>
            <a:srcRect l="12330" t="50907" r="83380" b="43689"/>
            <a:stretch/>
          </p:blipFill>
          <p:spPr>
            <a:xfrm>
              <a:off x="2141288" y="1704305"/>
              <a:ext cx="961769" cy="421840"/>
            </a:xfrm>
            <a:prstGeom prst="rect">
              <a:avLst/>
            </a:prstGeom>
          </p:spPr>
        </p:pic>
        <p:sp>
          <p:nvSpPr>
            <p:cNvPr id="45" name="TextBox 44"/>
            <p:cNvSpPr txBox="1"/>
            <p:nvPr/>
          </p:nvSpPr>
          <p:spPr>
            <a:xfrm>
              <a:off x="2135378" y="1435217"/>
              <a:ext cx="1015262" cy="369332"/>
            </a:xfrm>
            <a:prstGeom prst="rect">
              <a:avLst/>
            </a:prstGeom>
            <a:noFill/>
          </p:spPr>
          <p:txBody>
            <a:bodyPr wrap="square" rtlCol="0">
              <a:spAutoFit/>
            </a:bodyPr>
            <a:lstStyle/>
            <a:p>
              <a:r>
                <a:rPr lang="en-GB" b="1" dirty="0" smtClean="0">
                  <a:solidFill>
                    <a:srgbClr val="00B0F0"/>
                  </a:solidFill>
                </a:rPr>
                <a:t>Forward</a:t>
              </a:r>
              <a:endParaRPr lang="en-GB" b="1" dirty="0">
                <a:solidFill>
                  <a:srgbClr val="00B0F0"/>
                </a:solidFill>
              </a:endParaRPr>
            </a:p>
          </p:txBody>
        </p:sp>
      </p:grpSp>
      <p:grpSp>
        <p:nvGrpSpPr>
          <p:cNvPr id="51" name="Group 50"/>
          <p:cNvGrpSpPr/>
          <p:nvPr/>
        </p:nvGrpSpPr>
        <p:grpSpPr>
          <a:xfrm>
            <a:off x="3732321" y="1701694"/>
            <a:ext cx="966288" cy="719383"/>
            <a:chOff x="3732321" y="1701694"/>
            <a:chExt cx="966288" cy="719383"/>
          </a:xfrm>
        </p:grpSpPr>
        <p:pic>
          <p:nvPicPr>
            <p:cNvPr id="24" name="Picture 23"/>
            <p:cNvPicPr>
              <a:picLocks noChangeAspect="1"/>
            </p:cNvPicPr>
            <p:nvPr/>
          </p:nvPicPr>
          <p:blipFill rotWithShape="1">
            <a:blip r:embed="rId4"/>
            <a:srcRect l="17993" t="75726" r="77909" b="16827"/>
            <a:stretch/>
          </p:blipFill>
          <p:spPr>
            <a:xfrm>
              <a:off x="3773528" y="1701694"/>
              <a:ext cx="787675" cy="498197"/>
            </a:xfrm>
            <a:prstGeom prst="rect">
              <a:avLst/>
            </a:prstGeom>
          </p:spPr>
        </p:pic>
        <p:sp>
          <p:nvSpPr>
            <p:cNvPr id="46" name="TextBox 45"/>
            <p:cNvSpPr txBox="1"/>
            <p:nvPr/>
          </p:nvSpPr>
          <p:spPr>
            <a:xfrm>
              <a:off x="3732321" y="2051745"/>
              <a:ext cx="966288" cy="369332"/>
            </a:xfrm>
            <a:prstGeom prst="rect">
              <a:avLst/>
            </a:prstGeom>
            <a:noFill/>
          </p:spPr>
          <p:txBody>
            <a:bodyPr wrap="square" rtlCol="0">
              <a:spAutoFit/>
            </a:bodyPr>
            <a:lstStyle/>
            <a:p>
              <a:r>
                <a:rPr lang="en-GB" b="1" dirty="0" smtClean="0">
                  <a:solidFill>
                    <a:schemeClr val="accent2"/>
                  </a:solidFill>
                </a:rPr>
                <a:t>Reverse</a:t>
              </a:r>
              <a:endParaRPr lang="en-GB" b="1" dirty="0">
                <a:solidFill>
                  <a:schemeClr val="accent2"/>
                </a:solidFill>
              </a:endParaRPr>
            </a:p>
          </p:txBody>
        </p:sp>
      </p:grpSp>
      <p:grpSp>
        <p:nvGrpSpPr>
          <p:cNvPr id="53" name="Group 52"/>
          <p:cNvGrpSpPr/>
          <p:nvPr/>
        </p:nvGrpSpPr>
        <p:grpSpPr>
          <a:xfrm>
            <a:off x="5481453" y="1435217"/>
            <a:ext cx="990458" cy="646801"/>
            <a:chOff x="5481453" y="1435217"/>
            <a:chExt cx="990458" cy="646801"/>
          </a:xfrm>
        </p:grpSpPr>
        <p:pic>
          <p:nvPicPr>
            <p:cNvPr id="23" name="Picture 22"/>
            <p:cNvPicPr>
              <a:picLocks noChangeAspect="1"/>
            </p:cNvPicPr>
            <p:nvPr/>
          </p:nvPicPr>
          <p:blipFill rotWithShape="1">
            <a:blip r:embed="rId4"/>
            <a:srcRect l="12330" t="50907" r="83380" b="44182"/>
            <a:stretch/>
          </p:blipFill>
          <p:spPr>
            <a:xfrm>
              <a:off x="5510142" y="1698686"/>
              <a:ext cx="961769" cy="383332"/>
            </a:xfrm>
            <a:prstGeom prst="rect">
              <a:avLst/>
            </a:prstGeom>
          </p:spPr>
        </p:pic>
        <p:sp>
          <p:nvSpPr>
            <p:cNvPr id="47" name="TextBox 46"/>
            <p:cNvSpPr txBox="1"/>
            <p:nvPr/>
          </p:nvSpPr>
          <p:spPr>
            <a:xfrm>
              <a:off x="5481453" y="1435217"/>
              <a:ext cx="973562" cy="369332"/>
            </a:xfrm>
            <a:prstGeom prst="rect">
              <a:avLst/>
            </a:prstGeom>
            <a:noFill/>
          </p:spPr>
          <p:txBody>
            <a:bodyPr wrap="square" rtlCol="0">
              <a:spAutoFit/>
            </a:bodyPr>
            <a:lstStyle/>
            <a:p>
              <a:r>
                <a:rPr lang="en-GB" b="1" dirty="0" smtClean="0">
                  <a:solidFill>
                    <a:srgbClr val="00B0F0"/>
                  </a:solidFill>
                </a:rPr>
                <a:t>Forward</a:t>
              </a:r>
              <a:endParaRPr lang="en-GB" b="1" dirty="0">
                <a:solidFill>
                  <a:srgbClr val="00B0F0"/>
                </a:solidFill>
              </a:endParaRPr>
            </a:p>
          </p:txBody>
        </p:sp>
      </p:grpSp>
      <p:grpSp>
        <p:nvGrpSpPr>
          <p:cNvPr id="54" name="Group 53"/>
          <p:cNvGrpSpPr/>
          <p:nvPr/>
        </p:nvGrpSpPr>
        <p:grpSpPr>
          <a:xfrm>
            <a:off x="7420850" y="1702500"/>
            <a:ext cx="966288" cy="715553"/>
            <a:chOff x="7420850" y="1702500"/>
            <a:chExt cx="966288" cy="715553"/>
          </a:xfrm>
        </p:grpSpPr>
        <p:pic>
          <p:nvPicPr>
            <p:cNvPr id="25" name="Picture 24"/>
            <p:cNvPicPr>
              <a:picLocks noChangeAspect="1"/>
            </p:cNvPicPr>
            <p:nvPr/>
          </p:nvPicPr>
          <p:blipFill rotWithShape="1">
            <a:blip r:embed="rId4"/>
            <a:srcRect l="17993" t="75726" r="77909" b="16827"/>
            <a:stretch/>
          </p:blipFill>
          <p:spPr>
            <a:xfrm>
              <a:off x="7420850" y="1702500"/>
              <a:ext cx="787675" cy="498197"/>
            </a:xfrm>
            <a:prstGeom prst="rect">
              <a:avLst/>
            </a:prstGeom>
          </p:spPr>
        </p:pic>
        <p:sp>
          <p:nvSpPr>
            <p:cNvPr id="48" name="TextBox 47"/>
            <p:cNvSpPr txBox="1"/>
            <p:nvPr/>
          </p:nvSpPr>
          <p:spPr>
            <a:xfrm>
              <a:off x="7420850" y="2048721"/>
              <a:ext cx="966288" cy="369332"/>
            </a:xfrm>
            <a:prstGeom prst="rect">
              <a:avLst/>
            </a:prstGeom>
            <a:noFill/>
          </p:spPr>
          <p:txBody>
            <a:bodyPr wrap="square" rtlCol="0">
              <a:spAutoFit/>
            </a:bodyPr>
            <a:lstStyle/>
            <a:p>
              <a:r>
                <a:rPr lang="en-GB" b="1" dirty="0" smtClean="0">
                  <a:solidFill>
                    <a:schemeClr val="accent2"/>
                  </a:solidFill>
                </a:rPr>
                <a:t>Reverse</a:t>
              </a:r>
              <a:endParaRPr lang="en-GB" b="1" dirty="0">
                <a:solidFill>
                  <a:schemeClr val="accent2"/>
                </a:solidFill>
              </a:endParaRPr>
            </a:p>
          </p:txBody>
        </p:sp>
      </p:grpSp>
    </p:spTree>
    <p:extLst>
      <p:ext uri="{BB962C8B-B14F-4D97-AF65-F5344CB8AC3E}">
        <p14:creationId xmlns:p14="http://schemas.microsoft.com/office/powerpoint/2010/main" val="15463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468 -0.01042 L 0.00976 -0.01042 C 0.01198 -0.01042 0.01484 0.01898 0.01484 0.04329 L 0.01484 0.09722 " pathEditMode="relative" rAng="0" ptsTypes="AAAA">
                                      <p:cBhvr>
                                        <p:cTn id="6" dur="2000" fill="hold"/>
                                        <p:tgtEl>
                                          <p:spTgt spid="50"/>
                                        </p:tgtEl>
                                        <p:attrNameLst>
                                          <p:attrName>ppt_x</p:attrName>
                                          <p:attrName>ppt_y</p:attrName>
                                        </p:attrNameLst>
                                      </p:cBhvr>
                                      <p:rCtr x="508" y="5370"/>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0039 0.00209 L 0.36094 0.26042 " pathEditMode="relative" rAng="0" ptsTypes="AA">
                                      <p:cBhvr>
                                        <p:cTn id="9" dur="2000" fill="hold"/>
                                        <p:tgtEl>
                                          <p:spTgt spid="51"/>
                                        </p:tgtEl>
                                        <p:attrNameLst>
                                          <p:attrName>ppt_x</p:attrName>
                                          <p:attrName>ppt_y</p:attrName>
                                        </p:attrNameLst>
                                      </p:cBhvr>
                                      <p:rCtr x="18060" y="12917"/>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0117 0.00417 L -0.25937 0.33033 " pathEditMode="relative" rAng="0" ptsTypes="AA">
                                      <p:cBhvr>
                                        <p:cTn id="12" dur="2000" fill="hold"/>
                                        <p:tgtEl>
                                          <p:spTgt spid="53"/>
                                        </p:tgtEl>
                                        <p:attrNameLst>
                                          <p:attrName>ppt_x</p:attrName>
                                          <p:attrName>ppt_y</p:attrName>
                                        </p:attrNameLst>
                                      </p:cBhvr>
                                      <p:rCtr x="-12917" y="16296"/>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0.00117 -0.00417 L 0.00169 0.49306 " pathEditMode="relative" rAng="0" ptsTypes="AA">
                                      <p:cBhvr>
                                        <p:cTn id="15" dur="2000" fill="hold"/>
                                        <p:tgtEl>
                                          <p:spTgt spid="54"/>
                                        </p:tgtEl>
                                        <p:attrNameLst>
                                          <p:attrName>ppt_x</p:attrName>
                                          <p:attrName>ppt_y</p:attrName>
                                        </p:attrNameLst>
                                      </p:cBhvr>
                                      <p:rCtr x="143" y="24861"/>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2"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par>
                                <p:cTn id="27" presetID="2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rot="5400000">
            <a:off x="3514762" y="1920308"/>
            <a:ext cx="3840162" cy="28956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15" name="Text Box 3"/>
          <p:cNvSpPr txBox="1">
            <a:spLocks noChangeArrowheads="1"/>
          </p:cNvSpPr>
          <p:nvPr/>
        </p:nvSpPr>
        <p:spPr bwMode="auto">
          <a:xfrm>
            <a:off x="3979105" y="541519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dirty="0">
                <a:solidFill>
                  <a:srgbClr val="FF0000"/>
                </a:solidFill>
              </a:rPr>
              <a:t>+</a:t>
            </a:r>
            <a:r>
              <a:rPr lang="en-GB" altLang="en-US" sz="1800" dirty="0">
                <a:solidFill>
                  <a:srgbClr val="FF0000"/>
                </a:solidFill>
              </a:rPr>
              <a:t> Positive electrode</a:t>
            </a:r>
          </a:p>
        </p:txBody>
      </p:sp>
      <p:sp>
        <p:nvSpPr>
          <p:cNvPr id="64516" name="Text Box 4"/>
          <p:cNvSpPr txBox="1">
            <a:spLocks noChangeArrowheads="1"/>
          </p:cNvSpPr>
          <p:nvPr/>
        </p:nvSpPr>
        <p:spPr bwMode="auto">
          <a:xfrm>
            <a:off x="3987043" y="1016227"/>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dirty="0"/>
              <a:t> </a:t>
            </a:r>
            <a:r>
              <a:rPr lang="en-GB" altLang="en-US" sz="1800" b="1" dirty="0"/>
              <a:t>-</a:t>
            </a:r>
            <a:r>
              <a:rPr lang="en-GB" altLang="en-US" sz="1800" dirty="0"/>
              <a:t> Negative electrode</a:t>
            </a:r>
          </a:p>
        </p:txBody>
      </p:sp>
      <p:grpSp>
        <p:nvGrpSpPr>
          <p:cNvPr id="64517" name="Group 5"/>
          <p:cNvGrpSpPr>
            <a:grpSpLocks/>
          </p:cNvGrpSpPr>
          <p:nvPr/>
        </p:nvGrpSpPr>
        <p:grpSpPr bwMode="auto">
          <a:xfrm>
            <a:off x="4128330" y="1651227"/>
            <a:ext cx="2590800" cy="152400"/>
            <a:chOff x="2062" y="1517"/>
            <a:chExt cx="1632" cy="96"/>
          </a:xfrm>
        </p:grpSpPr>
        <p:sp>
          <p:nvSpPr>
            <p:cNvPr id="64552" name="Rectangle 6"/>
            <p:cNvSpPr>
              <a:spLocks noChangeArrowheads="1"/>
            </p:cNvSpPr>
            <p:nvPr/>
          </p:nvSpPr>
          <p:spPr bwMode="auto">
            <a:xfrm rot="5400000">
              <a:off x="2172" y="1407"/>
              <a:ext cx="96" cy="31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53" name="Rectangle 7"/>
            <p:cNvSpPr>
              <a:spLocks noChangeArrowheads="1"/>
            </p:cNvSpPr>
            <p:nvPr/>
          </p:nvSpPr>
          <p:spPr bwMode="auto">
            <a:xfrm rot="5400000">
              <a:off x="3049" y="1407"/>
              <a:ext cx="96" cy="3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54" name="Rectangle 8"/>
            <p:cNvSpPr>
              <a:spLocks noChangeArrowheads="1"/>
            </p:cNvSpPr>
            <p:nvPr/>
          </p:nvSpPr>
          <p:spPr bwMode="auto">
            <a:xfrm rot="5400000">
              <a:off x="3489" y="1407"/>
              <a:ext cx="96" cy="31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55" name="Rectangle 9"/>
            <p:cNvSpPr>
              <a:spLocks noChangeArrowheads="1"/>
            </p:cNvSpPr>
            <p:nvPr/>
          </p:nvSpPr>
          <p:spPr bwMode="auto">
            <a:xfrm rot="5400000">
              <a:off x="2619" y="1407"/>
              <a:ext cx="96" cy="3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110602" name="Group 10"/>
          <p:cNvGrpSpPr>
            <a:grpSpLocks/>
          </p:cNvGrpSpPr>
          <p:nvPr/>
        </p:nvGrpSpPr>
        <p:grpSpPr bwMode="auto">
          <a:xfrm>
            <a:off x="3598106" y="1681389"/>
            <a:ext cx="3124200" cy="3505200"/>
            <a:chOff x="1728" y="1536"/>
            <a:chExt cx="1968" cy="2208"/>
          </a:xfrm>
        </p:grpSpPr>
        <p:sp>
          <p:nvSpPr>
            <p:cNvPr id="64550" name="Line 12"/>
            <p:cNvSpPr>
              <a:spLocks noChangeShapeType="1"/>
            </p:cNvSpPr>
            <p:nvPr/>
          </p:nvSpPr>
          <p:spPr bwMode="auto">
            <a:xfrm rot="5400000">
              <a:off x="624" y="2640"/>
              <a:ext cx="2208"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64535" name="Group 14"/>
            <p:cNvGrpSpPr>
              <a:grpSpLocks/>
            </p:cNvGrpSpPr>
            <p:nvPr/>
          </p:nvGrpSpPr>
          <p:grpSpPr bwMode="auto">
            <a:xfrm>
              <a:off x="2095" y="1824"/>
              <a:ext cx="1601" cy="1632"/>
              <a:chOff x="2095" y="1824"/>
              <a:chExt cx="1601" cy="1632"/>
            </a:xfrm>
          </p:grpSpPr>
          <p:grpSp>
            <p:nvGrpSpPr>
              <p:cNvPr id="64536" name="Group 15"/>
              <p:cNvGrpSpPr>
                <a:grpSpLocks/>
              </p:cNvGrpSpPr>
              <p:nvPr/>
            </p:nvGrpSpPr>
            <p:grpSpPr bwMode="auto">
              <a:xfrm rot="5400000">
                <a:off x="2843" y="1076"/>
                <a:ext cx="96" cy="1591"/>
                <a:chOff x="2064" y="2871"/>
                <a:chExt cx="96" cy="1065"/>
              </a:xfrm>
            </p:grpSpPr>
            <p:sp>
              <p:nvSpPr>
                <p:cNvPr id="64546" name="Line 16"/>
                <p:cNvSpPr>
                  <a:spLocks noChangeShapeType="1"/>
                </p:cNvSpPr>
                <p:nvPr/>
              </p:nvSpPr>
              <p:spPr bwMode="auto">
                <a:xfrm>
                  <a:off x="2064" y="2871"/>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7" name="Line 17"/>
                <p:cNvSpPr>
                  <a:spLocks noChangeShapeType="1"/>
                </p:cNvSpPr>
                <p:nvPr/>
              </p:nvSpPr>
              <p:spPr bwMode="auto">
                <a:xfrm>
                  <a:off x="2160" y="2872"/>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8" name="Line 18"/>
                <p:cNvSpPr>
                  <a:spLocks noChangeShapeType="1"/>
                </p:cNvSpPr>
                <p:nvPr/>
              </p:nvSpPr>
              <p:spPr bwMode="auto">
                <a:xfrm>
                  <a:off x="2160" y="3175"/>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9" name="Line 19"/>
                <p:cNvSpPr>
                  <a:spLocks noChangeShapeType="1"/>
                </p:cNvSpPr>
                <p:nvPr/>
              </p:nvSpPr>
              <p:spPr bwMode="auto">
                <a:xfrm>
                  <a:off x="2160" y="3763"/>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4537" name="Group 20"/>
              <p:cNvGrpSpPr>
                <a:grpSpLocks/>
              </p:cNvGrpSpPr>
              <p:nvPr/>
            </p:nvGrpSpPr>
            <p:grpSpPr bwMode="auto">
              <a:xfrm rot="5400000">
                <a:off x="2640" y="2023"/>
                <a:ext cx="96" cy="1137"/>
                <a:chOff x="2784" y="3166"/>
                <a:chExt cx="96" cy="761"/>
              </a:xfrm>
            </p:grpSpPr>
            <p:sp>
              <p:nvSpPr>
                <p:cNvPr id="64542" name="Line 21"/>
                <p:cNvSpPr>
                  <a:spLocks noChangeShapeType="1"/>
                </p:cNvSpPr>
                <p:nvPr/>
              </p:nvSpPr>
              <p:spPr bwMode="auto">
                <a:xfrm>
                  <a:off x="2784" y="3460"/>
                  <a:ext cx="0" cy="192"/>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3" name="Line 22"/>
                <p:cNvSpPr>
                  <a:spLocks noChangeShapeType="1"/>
                </p:cNvSpPr>
                <p:nvPr/>
              </p:nvSpPr>
              <p:spPr bwMode="auto">
                <a:xfrm>
                  <a:off x="2880" y="3460"/>
                  <a:ext cx="0" cy="192"/>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4" name="Line 23"/>
                <p:cNvSpPr>
                  <a:spLocks noChangeShapeType="1"/>
                </p:cNvSpPr>
                <p:nvPr/>
              </p:nvSpPr>
              <p:spPr bwMode="auto">
                <a:xfrm>
                  <a:off x="2880" y="3166"/>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5" name="Line 24"/>
                <p:cNvSpPr>
                  <a:spLocks noChangeShapeType="1"/>
                </p:cNvSpPr>
                <p:nvPr/>
              </p:nvSpPr>
              <p:spPr bwMode="auto">
                <a:xfrm>
                  <a:off x="2880" y="3754"/>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4538" name="Group 25"/>
              <p:cNvGrpSpPr>
                <a:grpSpLocks/>
              </p:cNvGrpSpPr>
              <p:nvPr/>
            </p:nvGrpSpPr>
            <p:grpSpPr bwMode="auto">
              <a:xfrm rot="5400000">
                <a:off x="3115" y="2874"/>
                <a:ext cx="0" cy="1163"/>
                <a:chOff x="3744" y="2873"/>
                <a:chExt cx="0" cy="779"/>
              </a:xfrm>
            </p:grpSpPr>
            <p:sp>
              <p:nvSpPr>
                <p:cNvPr id="64539" name="Line 26"/>
                <p:cNvSpPr>
                  <a:spLocks noChangeShapeType="1"/>
                </p:cNvSpPr>
                <p:nvPr/>
              </p:nvSpPr>
              <p:spPr bwMode="auto">
                <a:xfrm>
                  <a:off x="3744" y="3460"/>
                  <a:ext cx="0" cy="192"/>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0" name="Line 27"/>
                <p:cNvSpPr>
                  <a:spLocks noChangeShapeType="1"/>
                </p:cNvSpPr>
                <p:nvPr/>
              </p:nvSpPr>
              <p:spPr bwMode="auto">
                <a:xfrm>
                  <a:off x="3744" y="2873"/>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541" name="Line 28"/>
                <p:cNvSpPr>
                  <a:spLocks noChangeShapeType="1"/>
                </p:cNvSpPr>
                <p:nvPr/>
              </p:nvSpPr>
              <p:spPr bwMode="auto">
                <a:xfrm>
                  <a:off x="3744" y="3168"/>
                  <a:ext cx="0" cy="173"/>
                </a:xfrm>
                <a:prstGeom prst="line">
                  <a:avLst/>
                </a:prstGeom>
                <a:noFill/>
                <a:ln w="571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nvGrpSpPr>
          <p:cNvPr id="110621" name="Group 29"/>
          <p:cNvGrpSpPr>
            <a:grpSpLocks/>
          </p:cNvGrpSpPr>
          <p:nvPr/>
        </p:nvGrpSpPr>
        <p:grpSpPr bwMode="auto">
          <a:xfrm>
            <a:off x="4131505" y="1657577"/>
            <a:ext cx="2590800" cy="152400"/>
            <a:chOff x="2062" y="1517"/>
            <a:chExt cx="1632" cy="96"/>
          </a:xfrm>
        </p:grpSpPr>
        <p:sp>
          <p:nvSpPr>
            <p:cNvPr id="64530" name="Rectangle 30"/>
            <p:cNvSpPr>
              <a:spLocks noChangeArrowheads="1"/>
            </p:cNvSpPr>
            <p:nvPr/>
          </p:nvSpPr>
          <p:spPr bwMode="auto">
            <a:xfrm rot="5400000">
              <a:off x="2172" y="1407"/>
              <a:ext cx="96" cy="315"/>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31" name="Rectangle 31"/>
            <p:cNvSpPr>
              <a:spLocks noChangeArrowheads="1"/>
            </p:cNvSpPr>
            <p:nvPr/>
          </p:nvSpPr>
          <p:spPr bwMode="auto">
            <a:xfrm rot="5400000">
              <a:off x="3049" y="1407"/>
              <a:ext cx="96" cy="316"/>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32" name="Rectangle 32"/>
            <p:cNvSpPr>
              <a:spLocks noChangeArrowheads="1"/>
            </p:cNvSpPr>
            <p:nvPr/>
          </p:nvSpPr>
          <p:spPr bwMode="auto">
            <a:xfrm rot="5400000">
              <a:off x="3489" y="1407"/>
              <a:ext cx="96" cy="315"/>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4533" name="Rectangle 33"/>
            <p:cNvSpPr>
              <a:spLocks noChangeArrowheads="1"/>
            </p:cNvSpPr>
            <p:nvPr/>
          </p:nvSpPr>
          <p:spPr bwMode="auto">
            <a:xfrm rot="5400000">
              <a:off x="2619" y="1407"/>
              <a:ext cx="96" cy="316"/>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4520" name="Text Box 34"/>
          <p:cNvSpPr txBox="1">
            <a:spLocks noChangeArrowheads="1"/>
          </p:cNvSpPr>
          <p:nvPr/>
        </p:nvSpPr>
        <p:spPr bwMode="auto">
          <a:xfrm>
            <a:off x="3987043" y="4904015"/>
            <a:ext cx="1403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hlink"/>
              </a:buClr>
              <a:buSzPct val="60000"/>
              <a:buFont typeface="Baskerville" pitchFamily="18" charset="0"/>
              <a:buNone/>
            </a:pPr>
            <a:r>
              <a:rPr lang="en-GB" altLang="en-US" sz="1800"/>
              <a:t>Agarose gel</a:t>
            </a:r>
          </a:p>
        </p:txBody>
      </p:sp>
      <p:grpSp>
        <p:nvGrpSpPr>
          <p:cNvPr id="3" name="Group 2"/>
          <p:cNvGrpSpPr/>
          <p:nvPr/>
        </p:nvGrpSpPr>
        <p:grpSpPr>
          <a:xfrm>
            <a:off x="7083462" y="1663929"/>
            <a:ext cx="2864618" cy="3508375"/>
            <a:chOff x="6228557" y="2420939"/>
            <a:chExt cx="2864618" cy="3508375"/>
          </a:xfrm>
        </p:grpSpPr>
        <p:grpSp>
          <p:nvGrpSpPr>
            <p:cNvPr id="2" name="Group 1"/>
            <p:cNvGrpSpPr/>
            <p:nvPr/>
          </p:nvGrpSpPr>
          <p:grpSpPr>
            <a:xfrm>
              <a:off x="6228557" y="2420939"/>
              <a:ext cx="2530065" cy="923330"/>
              <a:chOff x="6228557" y="2420939"/>
              <a:chExt cx="2530065" cy="923330"/>
            </a:xfrm>
          </p:grpSpPr>
          <p:sp>
            <p:nvSpPr>
              <p:cNvPr id="64528" name="Line 37"/>
              <p:cNvSpPr>
                <a:spLocks noChangeShapeType="1"/>
              </p:cNvSpPr>
              <p:nvPr/>
            </p:nvSpPr>
            <p:spPr bwMode="auto">
              <a:xfrm rot="5400000">
                <a:off x="6515101" y="2601914"/>
                <a:ext cx="0" cy="57308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4529" name="Text Box 38"/>
              <p:cNvSpPr txBox="1">
                <a:spLocks noChangeArrowheads="1"/>
              </p:cNvSpPr>
              <p:nvPr/>
            </p:nvSpPr>
            <p:spPr bwMode="auto">
              <a:xfrm>
                <a:off x="6706752" y="2420939"/>
                <a:ext cx="205187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dirty="0"/>
                  <a:t>Larger DNA fragments move slower</a:t>
                </a:r>
              </a:p>
            </p:txBody>
          </p:sp>
        </p:grpSp>
        <p:sp>
          <p:nvSpPr>
            <p:cNvPr id="64525" name="Text Box 39"/>
            <p:cNvSpPr txBox="1">
              <a:spLocks noChangeArrowheads="1"/>
            </p:cNvSpPr>
            <p:nvPr/>
          </p:nvSpPr>
          <p:spPr bwMode="auto">
            <a:xfrm>
              <a:off x="6777806" y="5013326"/>
              <a:ext cx="19097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dirty="0"/>
                <a:t>Smaller DNA fragments move faster</a:t>
              </a:r>
            </a:p>
          </p:txBody>
        </p:sp>
        <p:sp>
          <p:nvSpPr>
            <p:cNvPr id="64526" name="Line 40"/>
            <p:cNvSpPr>
              <a:spLocks noChangeShapeType="1"/>
            </p:cNvSpPr>
            <p:nvPr/>
          </p:nvSpPr>
          <p:spPr bwMode="auto">
            <a:xfrm rot="5400000">
              <a:off x="6515101" y="5157788"/>
              <a:ext cx="0" cy="57308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4527" name="Text Box 41"/>
            <p:cNvSpPr txBox="1">
              <a:spLocks noChangeArrowheads="1"/>
            </p:cNvSpPr>
            <p:nvPr/>
          </p:nvSpPr>
          <p:spPr bwMode="auto">
            <a:xfrm>
              <a:off x="6372200" y="3436938"/>
              <a:ext cx="2720975" cy="1328023"/>
            </a:xfrm>
            <a:prstGeom prst="round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dirty="0">
                  <a:solidFill>
                    <a:schemeClr val="bg1"/>
                  </a:solidFill>
                </a:rPr>
                <a:t>Molecules of the same size travel the same distance and form a band</a:t>
              </a:r>
              <a:endParaRPr lang="en-US" altLang="en-US" sz="1800" dirty="0">
                <a:solidFill>
                  <a:schemeClr val="bg1"/>
                </a:solidFill>
              </a:endParaRPr>
            </a:p>
          </p:txBody>
        </p:sp>
      </p:grpSp>
      <p:sp>
        <p:nvSpPr>
          <p:cNvPr id="4" name="Title 3"/>
          <p:cNvSpPr>
            <a:spLocks noGrp="1"/>
          </p:cNvSpPr>
          <p:nvPr>
            <p:ph type="ctrTitle"/>
          </p:nvPr>
        </p:nvSpPr>
        <p:spPr/>
        <p:txBody>
          <a:bodyPr/>
          <a:lstStyle/>
          <a:p>
            <a:r>
              <a:rPr lang="en-GB" dirty="0" smtClean="0"/>
              <a:t>Gel </a:t>
            </a:r>
            <a:r>
              <a:rPr lang="en-GB" dirty="0" smtClean="0"/>
              <a:t>Electrophoresis - to </a:t>
            </a:r>
            <a:r>
              <a:rPr lang="en-GB" dirty="0" smtClean="0"/>
              <a:t>separate different sizes of DNA </a:t>
            </a:r>
            <a:endParaRPr lang="en-GB" dirty="0"/>
          </a:p>
        </p:txBody>
      </p:sp>
      <p:sp>
        <p:nvSpPr>
          <p:cNvPr id="41"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686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 calcmode="lin" valueType="num">
                                      <p:cBhvr>
                                        <p:cTn id="7" dur="2000" fill="hold"/>
                                        <p:tgtEl>
                                          <p:spTgt spid="110602"/>
                                        </p:tgtEl>
                                        <p:attrNameLst>
                                          <p:attrName>ppt_x</p:attrName>
                                        </p:attrNameLst>
                                      </p:cBhvr>
                                      <p:tavLst>
                                        <p:tav tm="0">
                                          <p:val>
                                            <p:strVal val="#ppt_x"/>
                                          </p:val>
                                        </p:tav>
                                        <p:tav tm="100000">
                                          <p:val>
                                            <p:strVal val="#ppt_x"/>
                                          </p:val>
                                        </p:tav>
                                      </p:tavLst>
                                    </p:anim>
                                    <p:anim calcmode="lin" valueType="num">
                                      <p:cBhvr>
                                        <p:cTn id="8" dur="2000" fill="hold"/>
                                        <p:tgtEl>
                                          <p:spTgt spid="110602"/>
                                        </p:tgtEl>
                                        <p:attrNameLst>
                                          <p:attrName>ppt_y</p:attrName>
                                        </p:attrNameLst>
                                      </p:cBhvr>
                                      <p:tavLst>
                                        <p:tav tm="0">
                                          <p:val>
                                            <p:strVal val="#ppt_y-#ppt_h/2"/>
                                          </p:val>
                                        </p:tav>
                                        <p:tav tm="100000">
                                          <p:val>
                                            <p:strVal val="#ppt_y"/>
                                          </p:val>
                                        </p:tav>
                                      </p:tavLst>
                                    </p:anim>
                                    <p:anim calcmode="lin" valueType="num">
                                      <p:cBhvr>
                                        <p:cTn id="9" dur="2000" fill="hold"/>
                                        <p:tgtEl>
                                          <p:spTgt spid="110602"/>
                                        </p:tgtEl>
                                        <p:attrNameLst>
                                          <p:attrName>ppt_w</p:attrName>
                                        </p:attrNameLst>
                                      </p:cBhvr>
                                      <p:tavLst>
                                        <p:tav tm="0">
                                          <p:val>
                                            <p:strVal val="#ppt_w"/>
                                          </p:val>
                                        </p:tav>
                                        <p:tav tm="100000">
                                          <p:val>
                                            <p:strVal val="#ppt_w"/>
                                          </p:val>
                                        </p:tav>
                                      </p:tavLst>
                                    </p:anim>
                                    <p:anim calcmode="lin" valueType="num">
                                      <p:cBhvr>
                                        <p:cTn id="10" dur="2000" fill="hold"/>
                                        <p:tgtEl>
                                          <p:spTgt spid="110602"/>
                                        </p:tgtEl>
                                        <p:attrNameLst>
                                          <p:attrName>ppt_h</p:attrName>
                                        </p:attrNameLst>
                                      </p:cBhvr>
                                      <p:tavLst>
                                        <p:tav tm="0">
                                          <p:val>
                                            <p:fltVal val="0"/>
                                          </p:val>
                                        </p:tav>
                                        <p:tav tm="100000">
                                          <p:val>
                                            <p:strVal val="#ppt_h"/>
                                          </p:val>
                                        </p:tav>
                                      </p:tavLst>
                                    </p:anim>
                                  </p:childTnLst>
                                </p:cTn>
                              </p:par>
                              <p:par>
                                <p:cTn id="11" presetID="22" presetClass="exit" presetSubtype="1" fill="hold" nodeType="withEffect">
                                  <p:stCondLst>
                                    <p:cond delay="0"/>
                                  </p:stCondLst>
                                  <p:childTnLst>
                                    <p:animEffect transition="out" filter="wipe(up)">
                                      <p:cBhvr>
                                        <p:cTn id="12" dur="2000"/>
                                        <p:tgtEl>
                                          <p:spTgt spid="110621"/>
                                        </p:tgtEl>
                                      </p:cBhvr>
                                    </p:animEffect>
                                    <p:set>
                                      <p:cBhvr>
                                        <p:cTn id="13" dur="1" fill="hold">
                                          <p:stCondLst>
                                            <p:cond delay="1999"/>
                                          </p:stCondLst>
                                        </p:cTn>
                                        <p:tgtEl>
                                          <p:spTgt spid="1106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10"/>
          <p:cNvSpPr txBox="1">
            <a:spLocks noChangeArrowheads="1"/>
          </p:cNvSpPr>
          <p:nvPr/>
        </p:nvSpPr>
        <p:spPr bwMode="auto">
          <a:xfrm>
            <a:off x="5657700" y="3133049"/>
            <a:ext cx="4106729"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hlink"/>
              </a:buClr>
              <a:buSzPct val="60000"/>
              <a:buFont typeface="Wingdings" pitchFamily="2" charset="2"/>
              <a:buNone/>
            </a:pPr>
            <a:r>
              <a:rPr lang="en-GB" altLang="en-US" sz="2800" dirty="0">
                <a:latin typeface="+mn-lt"/>
              </a:rPr>
              <a:t>Be careful not to </a:t>
            </a:r>
            <a:r>
              <a:rPr lang="en-GB" altLang="en-US" sz="2800" dirty="0" smtClean="0">
                <a:latin typeface="+mn-lt"/>
              </a:rPr>
              <a:t>pierce the bottom </a:t>
            </a:r>
            <a:r>
              <a:rPr lang="en-GB" altLang="en-US" sz="2800" dirty="0">
                <a:latin typeface="+mn-lt"/>
              </a:rPr>
              <a:t>of </a:t>
            </a:r>
            <a:r>
              <a:rPr lang="en-GB" altLang="en-US" sz="2800" dirty="0" smtClean="0">
                <a:latin typeface="+mn-lt"/>
              </a:rPr>
              <a:t>the well </a:t>
            </a:r>
            <a:r>
              <a:rPr lang="en-GB" altLang="en-US" sz="2800" dirty="0">
                <a:latin typeface="+mn-lt"/>
              </a:rPr>
              <a:t>with </a:t>
            </a:r>
            <a:r>
              <a:rPr lang="en-GB" altLang="en-US" sz="2800" dirty="0" smtClean="0">
                <a:latin typeface="+mn-lt"/>
              </a:rPr>
              <a:t>the pipette </a:t>
            </a:r>
            <a:r>
              <a:rPr lang="en-GB" altLang="en-US" sz="2800" dirty="0">
                <a:latin typeface="+mn-lt"/>
              </a:rPr>
              <a:t>tip!</a:t>
            </a:r>
          </a:p>
        </p:txBody>
      </p:sp>
      <p:grpSp>
        <p:nvGrpSpPr>
          <p:cNvPr id="69636" name="Group 4"/>
          <p:cNvGrpSpPr>
            <a:grpSpLocks/>
          </p:cNvGrpSpPr>
          <p:nvPr/>
        </p:nvGrpSpPr>
        <p:grpSpPr bwMode="auto">
          <a:xfrm>
            <a:off x="4115846" y="1561664"/>
            <a:ext cx="506413" cy="1220788"/>
            <a:chOff x="2132" y="1366"/>
            <a:chExt cx="319" cy="769"/>
          </a:xfrm>
        </p:grpSpPr>
        <p:sp>
          <p:nvSpPr>
            <p:cNvPr id="69675" name="AutoShape 5"/>
            <p:cNvSpPr>
              <a:spLocks noChangeArrowheads="1"/>
            </p:cNvSpPr>
            <p:nvPr/>
          </p:nvSpPr>
          <p:spPr bwMode="auto">
            <a:xfrm rot="1124054">
              <a:off x="2132" y="1752"/>
              <a:ext cx="177" cy="3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92 w 21600"/>
                <a:gd name="T13" fmla="*/ 5521 h 21600"/>
                <a:gd name="T14" fmla="*/ 16108 w 21600"/>
                <a:gd name="T15" fmla="*/ 16079 h 21600"/>
              </a:gdLst>
              <a:ahLst/>
              <a:cxnLst>
                <a:cxn ang="T8">
                  <a:pos x="T0" y="T1"/>
                </a:cxn>
                <a:cxn ang="T9">
                  <a:pos x="T2" y="T3"/>
                </a:cxn>
                <a:cxn ang="T10">
                  <a:pos x="T4" y="T5"/>
                </a:cxn>
                <a:cxn ang="T11">
                  <a:pos x="T6" y="T7"/>
                </a:cxn>
              </a:cxnLst>
              <a:rect l="T12" t="T13" r="T14" b="T15"/>
              <a:pathLst>
                <a:path w="21600" h="21600">
                  <a:moveTo>
                    <a:pt x="0" y="0"/>
                  </a:moveTo>
                  <a:lnTo>
                    <a:pt x="7428" y="21600"/>
                  </a:lnTo>
                  <a:lnTo>
                    <a:pt x="14172" y="21600"/>
                  </a:lnTo>
                  <a:lnTo>
                    <a:pt x="21600" y="0"/>
                  </a:lnTo>
                  <a:lnTo>
                    <a:pt x="0" y="0"/>
                  </a:lnTo>
                  <a:close/>
                </a:path>
              </a:pathLst>
            </a:cu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76" name="Line 6"/>
            <p:cNvSpPr>
              <a:spLocks noChangeShapeType="1"/>
            </p:cNvSpPr>
            <p:nvPr/>
          </p:nvSpPr>
          <p:spPr bwMode="auto">
            <a:xfrm rot="1000892">
              <a:off x="2135" y="1640"/>
              <a:ext cx="76" cy="45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77" name="Line 7"/>
            <p:cNvSpPr>
              <a:spLocks noChangeShapeType="1"/>
            </p:cNvSpPr>
            <p:nvPr/>
          </p:nvSpPr>
          <p:spPr bwMode="auto">
            <a:xfrm rot="1000892" flipH="1">
              <a:off x="2248" y="1677"/>
              <a:ext cx="107" cy="45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78" name="Line 8"/>
            <p:cNvSpPr>
              <a:spLocks noChangeShapeType="1"/>
            </p:cNvSpPr>
            <p:nvPr/>
          </p:nvSpPr>
          <p:spPr bwMode="auto">
            <a:xfrm rot="1000892" flipH="1">
              <a:off x="2245" y="1366"/>
              <a:ext cx="26" cy="2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79" name="Line 9"/>
            <p:cNvSpPr>
              <a:spLocks noChangeShapeType="1"/>
            </p:cNvSpPr>
            <p:nvPr/>
          </p:nvSpPr>
          <p:spPr bwMode="auto">
            <a:xfrm rot="1000892" flipH="1">
              <a:off x="2449" y="1455"/>
              <a:ext cx="2" cy="2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9638" name="Text Box 11"/>
          <p:cNvSpPr txBox="1">
            <a:spLocks noChangeArrowheads="1"/>
          </p:cNvSpPr>
          <p:nvPr/>
        </p:nvSpPr>
        <p:spPr bwMode="auto">
          <a:xfrm>
            <a:off x="872036" y="1135554"/>
            <a:ext cx="2813591"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hlink"/>
              </a:buClr>
              <a:buSzPct val="60000"/>
              <a:buFont typeface="Wingdings" pitchFamily="2" charset="2"/>
              <a:buNone/>
            </a:pPr>
            <a:r>
              <a:rPr lang="en-GB" altLang="en-US" sz="2800" dirty="0">
                <a:latin typeface="+mn-lt"/>
              </a:rPr>
              <a:t>Hold pipette tip just above well, below buffer level</a:t>
            </a:r>
          </a:p>
        </p:txBody>
      </p:sp>
      <p:sp>
        <p:nvSpPr>
          <p:cNvPr id="69639" name="Rectangle 12"/>
          <p:cNvSpPr>
            <a:spLocks noChangeArrowheads="1"/>
          </p:cNvSpPr>
          <p:nvPr/>
        </p:nvSpPr>
        <p:spPr bwMode="auto">
          <a:xfrm rot="5400000">
            <a:off x="2268802" y="2497402"/>
            <a:ext cx="1863196" cy="2590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40" name="Rectangle 13"/>
          <p:cNvSpPr>
            <a:spLocks noChangeArrowheads="1"/>
          </p:cNvSpPr>
          <p:nvPr/>
        </p:nvSpPr>
        <p:spPr bwMode="auto">
          <a:xfrm rot="5400000">
            <a:off x="2186782" y="2842419"/>
            <a:ext cx="182562" cy="441325"/>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41" name="Rectangle 14"/>
          <p:cNvSpPr>
            <a:spLocks noChangeArrowheads="1"/>
          </p:cNvSpPr>
          <p:nvPr/>
        </p:nvSpPr>
        <p:spPr bwMode="auto">
          <a:xfrm rot="5400000">
            <a:off x="3417888" y="2841625"/>
            <a:ext cx="182562" cy="442912"/>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42" name="Rectangle 15"/>
          <p:cNvSpPr>
            <a:spLocks noChangeArrowheads="1"/>
          </p:cNvSpPr>
          <p:nvPr/>
        </p:nvSpPr>
        <p:spPr bwMode="auto">
          <a:xfrm rot="5400000">
            <a:off x="4036932" y="2842419"/>
            <a:ext cx="182562" cy="441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43" name="Rectangle 16"/>
          <p:cNvSpPr>
            <a:spLocks noChangeArrowheads="1"/>
          </p:cNvSpPr>
          <p:nvPr/>
        </p:nvSpPr>
        <p:spPr bwMode="auto">
          <a:xfrm rot="5400000">
            <a:off x="2814638" y="2841625"/>
            <a:ext cx="182562" cy="442912"/>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44" name="Text Box 17"/>
          <p:cNvSpPr txBox="1">
            <a:spLocks noChangeArrowheads="1"/>
          </p:cNvSpPr>
          <p:nvPr/>
        </p:nvSpPr>
        <p:spPr bwMode="auto">
          <a:xfrm>
            <a:off x="2389312" y="4225919"/>
            <a:ext cx="162217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hlink"/>
              </a:buClr>
              <a:buSzPct val="60000"/>
              <a:buFont typeface="Wingdings" pitchFamily="2" charset="2"/>
              <a:buNone/>
            </a:pPr>
            <a:r>
              <a:rPr lang="en-GB" altLang="en-US" sz="2400" dirty="0">
                <a:latin typeface="+mn-lt"/>
              </a:rPr>
              <a:t>Agarose gel</a:t>
            </a:r>
          </a:p>
        </p:txBody>
      </p:sp>
      <p:grpSp>
        <p:nvGrpSpPr>
          <p:cNvPr id="69645" name="Group 18"/>
          <p:cNvGrpSpPr>
            <a:grpSpLocks/>
          </p:cNvGrpSpPr>
          <p:nvPr/>
        </p:nvGrpSpPr>
        <p:grpSpPr bwMode="auto">
          <a:xfrm>
            <a:off x="5926715" y="866099"/>
            <a:ext cx="4514852" cy="1917700"/>
            <a:chOff x="2765" y="1358"/>
            <a:chExt cx="2844" cy="1208"/>
          </a:xfrm>
        </p:grpSpPr>
        <p:sp>
          <p:nvSpPr>
            <p:cNvPr id="69649" name="Rectangle 19" descr="Zig zag"/>
            <p:cNvSpPr>
              <a:spLocks noChangeArrowheads="1"/>
            </p:cNvSpPr>
            <p:nvPr/>
          </p:nvSpPr>
          <p:spPr bwMode="auto">
            <a:xfrm>
              <a:off x="2765" y="2024"/>
              <a:ext cx="2177" cy="454"/>
            </a:xfrm>
            <a:prstGeom prst="rect">
              <a:avLst/>
            </a:prstGeom>
            <a:pattFill prst="zigZag">
              <a:fgClr>
                <a:schemeClr val="bg1"/>
              </a:fgClr>
              <a:bgClr>
                <a:srgbClr val="CCEC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69650" name="Group 20"/>
            <p:cNvGrpSpPr>
              <a:grpSpLocks/>
            </p:cNvGrpSpPr>
            <p:nvPr/>
          </p:nvGrpSpPr>
          <p:grpSpPr bwMode="auto">
            <a:xfrm>
              <a:off x="2767" y="2205"/>
              <a:ext cx="2177" cy="341"/>
              <a:chOff x="2767" y="2205"/>
              <a:chExt cx="2177" cy="341"/>
            </a:xfrm>
          </p:grpSpPr>
          <p:sp>
            <p:nvSpPr>
              <p:cNvPr id="69671" name="Rectangle 21"/>
              <p:cNvSpPr>
                <a:spLocks noChangeArrowheads="1"/>
              </p:cNvSpPr>
              <p:nvPr/>
            </p:nvSpPr>
            <p:spPr bwMode="auto">
              <a:xfrm>
                <a:off x="2767" y="2205"/>
                <a:ext cx="431" cy="34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72" name="Rectangle 22"/>
              <p:cNvSpPr>
                <a:spLocks noChangeArrowheads="1"/>
              </p:cNvSpPr>
              <p:nvPr/>
            </p:nvSpPr>
            <p:spPr bwMode="auto">
              <a:xfrm>
                <a:off x="3129" y="2409"/>
                <a:ext cx="1520" cy="13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73" name="Rectangle 23"/>
              <p:cNvSpPr>
                <a:spLocks noChangeArrowheads="1"/>
              </p:cNvSpPr>
              <p:nvPr/>
            </p:nvSpPr>
            <p:spPr bwMode="auto">
              <a:xfrm>
                <a:off x="3628" y="2205"/>
                <a:ext cx="431" cy="34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74" name="Rectangle 24"/>
              <p:cNvSpPr>
                <a:spLocks noChangeArrowheads="1"/>
              </p:cNvSpPr>
              <p:nvPr/>
            </p:nvSpPr>
            <p:spPr bwMode="auto">
              <a:xfrm>
                <a:off x="4513" y="2205"/>
                <a:ext cx="431" cy="34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69651" name="Rectangle 25"/>
            <p:cNvSpPr>
              <a:spLocks noChangeArrowheads="1"/>
            </p:cNvSpPr>
            <p:nvPr/>
          </p:nvSpPr>
          <p:spPr bwMode="auto">
            <a:xfrm>
              <a:off x="3215" y="2292"/>
              <a:ext cx="424" cy="98"/>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9652" name="Line 26"/>
            <p:cNvSpPr>
              <a:spLocks noChangeShapeType="1"/>
            </p:cNvSpPr>
            <p:nvPr/>
          </p:nvSpPr>
          <p:spPr bwMode="auto">
            <a:xfrm>
              <a:off x="3206" y="2214"/>
              <a:ext cx="2" cy="1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3" name="Line 27"/>
            <p:cNvSpPr>
              <a:spLocks noChangeShapeType="1"/>
            </p:cNvSpPr>
            <p:nvPr/>
          </p:nvSpPr>
          <p:spPr bwMode="auto">
            <a:xfrm>
              <a:off x="3199" y="2400"/>
              <a:ext cx="45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4" name="Line 28"/>
            <p:cNvSpPr>
              <a:spLocks noChangeShapeType="1"/>
            </p:cNvSpPr>
            <p:nvPr/>
          </p:nvSpPr>
          <p:spPr bwMode="auto">
            <a:xfrm>
              <a:off x="3642" y="2196"/>
              <a:ext cx="0" cy="2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5" name="Line 29"/>
            <p:cNvSpPr>
              <a:spLocks noChangeShapeType="1"/>
            </p:cNvSpPr>
            <p:nvPr/>
          </p:nvSpPr>
          <p:spPr bwMode="auto">
            <a:xfrm>
              <a:off x="2768" y="2203"/>
              <a:ext cx="4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6" name="Line 30"/>
            <p:cNvSpPr>
              <a:spLocks noChangeShapeType="1"/>
            </p:cNvSpPr>
            <p:nvPr/>
          </p:nvSpPr>
          <p:spPr bwMode="auto">
            <a:xfrm>
              <a:off x="2777" y="2566"/>
              <a:ext cx="2187"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9657" name="Line 31"/>
            <p:cNvSpPr>
              <a:spLocks noChangeShapeType="1"/>
            </p:cNvSpPr>
            <p:nvPr/>
          </p:nvSpPr>
          <p:spPr bwMode="auto">
            <a:xfrm>
              <a:off x="4059" y="2400"/>
              <a:ext cx="45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8" name="Line 32"/>
            <p:cNvSpPr>
              <a:spLocks noChangeShapeType="1"/>
            </p:cNvSpPr>
            <p:nvPr/>
          </p:nvSpPr>
          <p:spPr bwMode="auto">
            <a:xfrm>
              <a:off x="4502" y="2196"/>
              <a:ext cx="0" cy="2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59" name="Line 33"/>
            <p:cNvSpPr>
              <a:spLocks noChangeShapeType="1"/>
            </p:cNvSpPr>
            <p:nvPr/>
          </p:nvSpPr>
          <p:spPr bwMode="auto">
            <a:xfrm>
              <a:off x="4490" y="2206"/>
              <a:ext cx="4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60" name="Line 34"/>
            <p:cNvSpPr>
              <a:spLocks noChangeShapeType="1"/>
            </p:cNvSpPr>
            <p:nvPr/>
          </p:nvSpPr>
          <p:spPr bwMode="auto">
            <a:xfrm>
              <a:off x="3630" y="2203"/>
              <a:ext cx="4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61" name="Line 35"/>
            <p:cNvSpPr>
              <a:spLocks noChangeShapeType="1"/>
            </p:cNvSpPr>
            <p:nvPr/>
          </p:nvSpPr>
          <p:spPr bwMode="auto">
            <a:xfrm>
              <a:off x="4069" y="2198"/>
              <a:ext cx="0" cy="2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9662" name="Group 36"/>
            <p:cNvGrpSpPr>
              <a:grpSpLocks/>
            </p:cNvGrpSpPr>
            <p:nvPr/>
          </p:nvGrpSpPr>
          <p:grpSpPr bwMode="auto">
            <a:xfrm>
              <a:off x="4273" y="1358"/>
              <a:ext cx="418" cy="939"/>
              <a:chOff x="4273" y="1358"/>
              <a:chExt cx="418" cy="939"/>
            </a:xfrm>
          </p:grpSpPr>
          <p:sp>
            <p:nvSpPr>
              <p:cNvPr id="69666" name="AutoShape 37"/>
              <p:cNvSpPr>
                <a:spLocks noChangeArrowheads="1"/>
              </p:cNvSpPr>
              <p:nvPr/>
            </p:nvSpPr>
            <p:spPr bwMode="auto">
              <a:xfrm rot="1124054">
                <a:off x="4273" y="1829"/>
                <a:ext cx="233" cy="4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70 w 21600"/>
                  <a:gd name="T13" fmla="*/ 5512 h 21600"/>
                  <a:gd name="T14" fmla="*/ 16130 w 21600"/>
                  <a:gd name="T15" fmla="*/ 16088 h 21600"/>
                </a:gdLst>
                <a:ahLst/>
                <a:cxnLst>
                  <a:cxn ang="T8">
                    <a:pos x="T0" y="T1"/>
                  </a:cxn>
                  <a:cxn ang="T9">
                    <a:pos x="T2" y="T3"/>
                  </a:cxn>
                  <a:cxn ang="T10">
                    <a:pos x="T4" y="T5"/>
                  </a:cxn>
                  <a:cxn ang="T11">
                    <a:pos x="T6" y="T7"/>
                  </a:cxn>
                </a:cxnLst>
                <a:rect l="T12" t="T13" r="T14" b="T15"/>
                <a:pathLst>
                  <a:path w="21600" h="21600">
                    <a:moveTo>
                      <a:pt x="0" y="0"/>
                    </a:moveTo>
                    <a:lnTo>
                      <a:pt x="7428" y="21600"/>
                    </a:lnTo>
                    <a:lnTo>
                      <a:pt x="14172" y="21600"/>
                    </a:lnTo>
                    <a:lnTo>
                      <a:pt x="21600" y="0"/>
                    </a:lnTo>
                    <a:lnTo>
                      <a:pt x="0" y="0"/>
                    </a:lnTo>
                    <a:close/>
                  </a:path>
                </a:pathLst>
              </a:cu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67" name="Line 38"/>
              <p:cNvSpPr>
                <a:spLocks noChangeShapeType="1"/>
              </p:cNvSpPr>
              <p:nvPr/>
            </p:nvSpPr>
            <p:spPr bwMode="auto">
              <a:xfrm rot="1000892">
                <a:off x="4277" y="1692"/>
                <a:ext cx="100" cy="5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68" name="Line 39"/>
              <p:cNvSpPr>
                <a:spLocks noChangeShapeType="1"/>
              </p:cNvSpPr>
              <p:nvPr/>
            </p:nvSpPr>
            <p:spPr bwMode="auto">
              <a:xfrm rot="1000892" flipH="1">
                <a:off x="4426" y="1738"/>
                <a:ext cx="140" cy="55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69" name="Line 40"/>
              <p:cNvSpPr>
                <a:spLocks noChangeShapeType="1"/>
              </p:cNvSpPr>
              <p:nvPr/>
            </p:nvSpPr>
            <p:spPr bwMode="auto">
              <a:xfrm rot="1000892" flipH="1">
                <a:off x="4406" y="1358"/>
                <a:ext cx="34" cy="3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70" name="Line 41"/>
              <p:cNvSpPr>
                <a:spLocks noChangeShapeType="1"/>
              </p:cNvSpPr>
              <p:nvPr/>
            </p:nvSpPr>
            <p:spPr bwMode="auto">
              <a:xfrm rot="1000892" flipH="1">
                <a:off x="4688" y="1450"/>
                <a:ext cx="3" cy="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9663" name="Group 42"/>
            <p:cNvGrpSpPr>
              <a:grpSpLocks/>
            </p:cNvGrpSpPr>
            <p:nvPr/>
          </p:nvGrpSpPr>
          <p:grpSpPr bwMode="auto">
            <a:xfrm>
              <a:off x="4876" y="1979"/>
              <a:ext cx="733" cy="252"/>
              <a:chOff x="4876" y="1979"/>
              <a:chExt cx="733" cy="252"/>
            </a:xfrm>
          </p:grpSpPr>
          <p:sp>
            <p:nvSpPr>
              <p:cNvPr id="69664" name="Text Box 43"/>
              <p:cNvSpPr txBox="1">
                <a:spLocks noChangeArrowheads="1"/>
              </p:cNvSpPr>
              <p:nvPr/>
            </p:nvSpPr>
            <p:spPr bwMode="auto">
              <a:xfrm>
                <a:off x="4997" y="1979"/>
                <a:ext cx="6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latin typeface="+mn-lt"/>
                  </a:rPr>
                  <a:t>Buffer </a:t>
                </a:r>
                <a:endParaRPr lang="en-US" altLang="en-US" sz="2000" dirty="0">
                  <a:latin typeface="+mn-lt"/>
                </a:endParaRPr>
              </a:p>
            </p:txBody>
          </p:sp>
          <p:sp>
            <p:nvSpPr>
              <p:cNvPr id="69665" name="Line 44"/>
              <p:cNvSpPr>
                <a:spLocks noChangeShapeType="1"/>
              </p:cNvSpPr>
              <p:nvPr/>
            </p:nvSpPr>
            <p:spPr bwMode="auto">
              <a:xfrm flipH="1">
                <a:off x="4876" y="2115"/>
                <a:ext cx="18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9859" y="123164"/>
            <a:ext cx="726760" cy="726760"/>
          </a:xfrm>
          <a:prstGeom prst="rect">
            <a:avLst/>
          </a:prstGeom>
        </p:spPr>
      </p:pic>
      <p:sp>
        <p:nvSpPr>
          <p:cNvPr id="2" name="Title 1"/>
          <p:cNvSpPr>
            <a:spLocks noGrp="1"/>
          </p:cNvSpPr>
          <p:nvPr>
            <p:ph type="ctrTitle"/>
          </p:nvPr>
        </p:nvSpPr>
        <p:spPr/>
        <p:txBody>
          <a:bodyPr/>
          <a:lstStyle/>
          <a:p>
            <a:r>
              <a:rPr lang="en-GB" dirty="0" smtClean="0"/>
              <a:t>Loading our samples onto an agarose gel</a:t>
            </a:r>
            <a:endParaRPr lang="en-GB" dirty="0"/>
          </a:p>
        </p:txBody>
      </p:sp>
      <p:sp>
        <p:nvSpPr>
          <p:cNvPr id="3" name="TextBox 2"/>
          <p:cNvSpPr txBox="1"/>
          <p:nvPr/>
        </p:nvSpPr>
        <p:spPr>
          <a:xfrm>
            <a:off x="3113602" y="5111302"/>
            <a:ext cx="6110383" cy="1077218"/>
          </a:xfrm>
          <a:prstGeom prst="rect">
            <a:avLst/>
          </a:prstGeom>
          <a:noFill/>
        </p:spPr>
        <p:txBody>
          <a:bodyPr wrap="square" rtlCol="0">
            <a:spAutoFit/>
          </a:bodyPr>
          <a:lstStyle/>
          <a:p>
            <a:pPr algn="ctr"/>
            <a:r>
              <a:rPr lang="en-GB" sz="3200" dirty="0" smtClean="0"/>
              <a:t>What DNA samples do we have to load?</a:t>
            </a:r>
            <a:endParaRPr lang="en-GB" sz="3200" dirty="0"/>
          </a:p>
        </p:txBody>
      </p:sp>
      <p:sp>
        <p:nvSpPr>
          <p:cNvPr id="46" name="Text Box 4"/>
          <p:cNvSpPr txBox="1">
            <a:spLocks noChangeArrowheads="1"/>
          </p:cNvSpPr>
          <p:nvPr/>
        </p:nvSpPr>
        <p:spPr bwMode="auto">
          <a:xfrm>
            <a:off x="0" y="6560993"/>
            <a:ext cx="3581401"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404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14751</TotalTime>
  <Words>2162</Words>
  <Application>Microsoft Office PowerPoint</Application>
  <PresentationFormat>Widescreen</PresentationFormat>
  <Paragraphs>286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Fan Heiti Std B</vt:lpstr>
      <vt:lpstr>Arial</vt:lpstr>
      <vt:lpstr>Baskerville</vt:lpstr>
      <vt:lpstr>Calibri</vt:lpstr>
      <vt:lpstr>Calibri Light</vt:lpstr>
      <vt:lpstr>Symbol</vt:lpstr>
      <vt:lpstr>Wingdings</vt:lpstr>
      <vt:lpstr>Office Theme</vt:lpstr>
      <vt:lpstr>PowerPoint Presentation</vt:lpstr>
      <vt:lpstr>Sheep Tails</vt:lpstr>
      <vt:lpstr>Selective Breeding - 1927</vt:lpstr>
      <vt:lpstr>What to do next?</vt:lpstr>
      <vt:lpstr>Tailless Gene</vt:lpstr>
      <vt:lpstr>What are the ingredients for PCR? </vt:lpstr>
      <vt:lpstr>How does PCR work?</vt:lpstr>
      <vt:lpstr>Gel Electrophoresis - to separate different sizes of DNA </vt:lpstr>
      <vt:lpstr>Loading our samples onto an agarose gel</vt:lpstr>
      <vt:lpstr>Gel loading plan</vt:lpstr>
      <vt:lpstr>Health and Safety – For Teachers</vt:lpstr>
      <vt:lpstr>Recreate the PCR reaction</vt:lpstr>
      <vt:lpstr>Fast Blast DNA Stain – 15 minutes</vt:lpstr>
      <vt:lpstr>DNA Analysis</vt:lpstr>
      <vt:lpstr>Pedigree Analysis</vt:lpstr>
      <vt:lpstr>Pedigree Analysis</vt:lpstr>
      <vt:lpstr>Why are there no homozygous dominant sheep?</vt:lpstr>
      <vt:lpstr>Manx Cat</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SUDDERICK Zoe</dc:creator>
  <cp:lastModifiedBy>SUDDERICK Zoe</cp:lastModifiedBy>
  <cp:revision>132</cp:revision>
  <cp:lastPrinted>2019-07-15T08:46:56Z</cp:lastPrinted>
  <dcterms:created xsi:type="dcterms:W3CDTF">2019-06-20T14:50:51Z</dcterms:created>
  <dcterms:modified xsi:type="dcterms:W3CDTF">2019-07-29T09:29:13Z</dcterms:modified>
</cp:coreProperties>
</file>