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0"/>
  </p:notesMasterIdLst>
  <p:handoutMasterIdLst>
    <p:handoutMasterId r:id="rId51"/>
  </p:handoutMasterIdLst>
  <p:sldIdLst>
    <p:sldId id="257" r:id="rId2"/>
    <p:sldId id="258" r:id="rId3"/>
    <p:sldId id="316" r:id="rId4"/>
    <p:sldId id="317" r:id="rId5"/>
    <p:sldId id="337" r:id="rId6"/>
    <p:sldId id="318" r:id="rId7"/>
    <p:sldId id="321" r:id="rId8"/>
    <p:sldId id="324" r:id="rId9"/>
    <p:sldId id="325" r:id="rId10"/>
    <p:sldId id="320" r:id="rId11"/>
    <p:sldId id="323" r:id="rId12"/>
    <p:sldId id="326" r:id="rId13"/>
    <p:sldId id="322" r:id="rId14"/>
    <p:sldId id="327" r:id="rId15"/>
    <p:sldId id="339" r:id="rId16"/>
    <p:sldId id="302" r:id="rId17"/>
    <p:sldId id="301" r:id="rId18"/>
    <p:sldId id="304" r:id="rId19"/>
    <p:sldId id="303" r:id="rId20"/>
    <p:sldId id="306" r:id="rId21"/>
    <p:sldId id="305" r:id="rId22"/>
    <p:sldId id="308" r:id="rId23"/>
    <p:sldId id="344" r:id="rId24"/>
    <p:sldId id="307" r:id="rId25"/>
    <p:sldId id="309" r:id="rId26"/>
    <p:sldId id="338" r:id="rId27"/>
    <p:sldId id="341" r:id="rId28"/>
    <p:sldId id="342" r:id="rId29"/>
    <p:sldId id="310" r:id="rId30"/>
    <p:sldId id="340" r:id="rId31"/>
    <p:sldId id="343" r:id="rId32"/>
    <p:sldId id="312" r:id="rId33"/>
    <p:sldId id="330" r:id="rId34"/>
    <p:sldId id="346" r:id="rId35"/>
    <p:sldId id="347" r:id="rId36"/>
    <p:sldId id="345" r:id="rId37"/>
    <p:sldId id="331" r:id="rId38"/>
    <p:sldId id="332" r:id="rId39"/>
    <p:sldId id="333" r:id="rId40"/>
    <p:sldId id="335" r:id="rId41"/>
    <p:sldId id="334" r:id="rId42"/>
    <p:sldId id="348" r:id="rId43"/>
    <p:sldId id="349" r:id="rId44"/>
    <p:sldId id="350" r:id="rId45"/>
    <p:sldId id="351" r:id="rId46"/>
    <p:sldId id="352" r:id="rId47"/>
    <p:sldId id="353" r:id="rId48"/>
    <p:sldId id="313" r:id="rId49"/>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10D18"/>
    <a:srgbClr val="339046"/>
    <a:srgbClr val="FFD579"/>
    <a:srgbClr val="FCEA94"/>
    <a:srgbClr val="283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77" autoAdjust="0"/>
    <p:restoredTop sz="89880" autoAdjust="0"/>
  </p:normalViewPr>
  <p:slideViewPr>
    <p:cSldViewPr>
      <p:cViewPr varScale="1">
        <p:scale>
          <a:sx n="60" d="100"/>
          <a:sy n="60" d="100"/>
        </p:scale>
        <p:origin x="9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25" y="0"/>
            <a:ext cx="2951163" cy="498475"/>
          </a:xfrm>
          <a:prstGeom prst="rect">
            <a:avLst/>
          </a:prstGeom>
        </p:spPr>
        <p:txBody>
          <a:bodyPr vert="horz" lIns="91440" tIns="45720" rIns="91440" bIns="45720" rtlCol="0"/>
          <a:lstStyle>
            <a:lvl1pPr algn="r">
              <a:defRPr sz="1200"/>
            </a:lvl1pPr>
          </a:lstStyle>
          <a:p>
            <a:fld id="{E95C899B-FD6D-4F50-94BB-855F9F083409}" type="datetimeFigureOut">
              <a:rPr lang="en-GB" smtClean="0"/>
              <a:t>28/05/2019</a:t>
            </a:fld>
            <a:endParaRPr lang="en-GB"/>
          </a:p>
        </p:txBody>
      </p:sp>
      <p:sp>
        <p:nvSpPr>
          <p:cNvPr id="4" name="Footer Placeholder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25" y="9444038"/>
            <a:ext cx="2951163" cy="498475"/>
          </a:xfrm>
          <a:prstGeom prst="rect">
            <a:avLst/>
          </a:prstGeom>
        </p:spPr>
        <p:txBody>
          <a:bodyPr vert="horz" lIns="91440" tIns="45720" rIns="91440" bIns="45720" rtlCol="0" anchor="b"/>
          <a:lstStyle>
            <a:lvl1pPr algn="r">
              <a:defRPr sz="1200"/>
            </a:lvl1pPr>
          </a:lstStyle>
          <a:p>
            <a:fld id="{F7A126F2-0A87-4F28-8933-0F0EE442270E}" type="slidenum">
              <a:rPr lang="en-GB" smtClean="0"/>
              <a:t>‹#›</a:t>
            </a:fld>
            <a:endParaRPr lang="en-GB"/>
          </a:p>
        </p:txBody>
      </p:sp>
    </p:spTree>
    <p:extLst>
      <p:ext uri="{BB962C8B-B14F-4D97-AF65-F5344CB8AC3E}">
        <p14:creationId xmlns:p14="http://schemas.microsoft.com/office/powerpoint/2010/main" val="228036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A8EA5AD3-1102-41DA-9F7B-3D22EA351C5B}" type="datetimeFigureOut">
              <a:rPr lang="en-GB" smtClean="0"/>
              <a:t>28/05/2019</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6079689E-5CEB-448E-8DE5-7D951EFF5879}" type="slidenum">
              <a:rPr lang="en-GB" smtClean="0"/>
              <a:t>‹#›</a:t>
            </a:fld>
            <a:endParaRPr lang="en-GB"/>
          </a:p>
        </p:txBody>
      </p:sp>
    </p:spTree>
    <p:extLst>
      <p:ext uri="{BB962C8B-B14F-4D97-AF65-F5344CB8AC3E}">
        <p14:creationId xmlns:p14="http://schemas.microsoft.com/office/powerpoint/2010/main" val="196296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EBSOC,</a:t>
            </a:r>
            <a:r>
              <a:rPr lang="en-GB" baseline="0" dirty="0" smtClean="0"/>
              <a:t> based in Midlothian and Easter Bush has is a science lab for kids to do real- science. They have sent us a science kits so that we can do some real science here in our classroom as part of the Great Science Share!</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a:t>
            </a:fld>
            <a:endParaRPr lang="en-GB"/>
          </a:p>
        </p:txBody>
      </p:sp>
    </p:spTree>
    <p:extLst>
      <p:ext uri="{BB962C8B-B14F-4D97-AF65-F5344CB8AC3E}">
        <p14:creationId xmlns:p14="http://schemas.microsoft.com/office/powerpoint/2010/main" val="286319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Evaluate knowledge using question</a:t>
            </a:r>
            <a:r>
              <a:rPr lang="en-GB" baseline="0" dirty="0" smtClean="0"/>
              <a:t> prompts</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10</a:t>
            </a:fld>
            <a:endParaRPr lang="en-GB"/>
          </a:p>
        </p:txBody>
      </p:sp>
    </p:spTree>
    <p:extLst>
      <p:ext uri="{BB962C8B-B14F-4D97-AF65-F5344CB8AC3E}">
        <p14:creationId xmlns:p14="http://schemas.microsoft.com/office/powerpoint/2010/main" val="125606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No!  There are good and</a:t>
            </a:r>
            <a:r>
              <a:rPr lang="en-GB" baseline="0" dirty="0" smtClean="0"/>
              <a:t> bad bacteria everywhere.</a:t>
            </a:r>
          </a:p>
          <a:p>
            <a:endParaRPr lang="en-GB" baseline="0" dirty="0" smtClean="0"/>
          </a:p>
          <a:p>
            <a:r>
              <a:rPr lang="en-GB" baseline="0" dirty="0" smtClean="0"/>
              <a:t>Look at this imprint of someone's hand, how many different types of bacteria do you think there are?</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11</a:t>
            </a:fld>
            <a:endParaRPr lang="en-GB"/>
          </a:p>
        </p:txBody>
      </p:sp>
    </p:spTree>
    <p:extLst>
      <p:ext uri="{BB962C8B-B14F-4D97-AF65-F5344CB8AC3E}">
        <p14:creationId xmlns:p14="http://schemas.microsoft.com/office/powerpoint/2010/main" val="326809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12</a:t>
            </a:fld>
            <a:endParaRPr lang="en-GB"/>
          </a:p>
        </p:txBody>
      </p:sp>
    </p:spTree>
    <p:extLst>
      <p:ext uri="{BB962C8B-B14F-4D97-AF65-F5344CB8AC3E}">
        <p14:creationId xmlns:p14="http://schemas.microsoft.com/office/powerpoint/2010/main" val="225473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 prompts.</a:t>
            </a:r>
            <a:r>
              <a:rPr lang="en-GB" baseline="0" dirty="0" smtClean="0"/>
              <a:t> Give time to work in groups to create a question. (see teaching guide for more guidance)</a:t>
            </a:r>
          </a:p>
          <a:p>
            <a:r>
              <a:rPr lang="en-GB" baseline="0" dirty="0" smtClean="0"/>
              <a:t>Encourage to think about other questions. Remember a good science question is SMART:</a:t>
            </a:r>
          </a:p>
          <a:p>
            <a:pPr lvl="0"/>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S- specific- good investigations are about changing one thing to see what the effect is on another thing (dependent/independent variables)</a:t>
            </a:r>
          </a:p>
          <a:p>
            <a:pPr lvl="0"/>
            <a:r>
              <a:rPr lang="en-GB" sz="1200" kern="1200" dirty="0" smtClean="0">
                <a:solidFill>
                  <a:schemeClr val="tx1"/>
                </a:solidFill>
                <a:effectLst/>
                <a:latin typeface="+mn-lt"/>
                <a:ea typeface="+mn-ea"/>
                <a:cs typeface="+mn-cs"/>
              </a:rPr>
              <a:t>M- measurable (how far something grows/moves, the time it takes for an animal/person to react/cross a line, the number of times) or observable (defining a pattern, comparing and contrasting)</a:t>
            </a:r>
          </a:p>
          <a:p>
            <a:pPr lvl="0"/>
            <a:r>
              <a:rPr lang="en-GB" sz="1200" kern="1200" dirty="0" smtClean="0">
                <a:solidFill>
                  <a:schemeClr val="tx1"/>
                </a:solidFill>
                <a:effectLst/>
                <a:latin typeface="+mn-lt"/>
                <a:ea typeface="+mn-ea"/>
                <a:cs typeface="+mn-cs"/>
              </a:rPr>
              <a:t>A-Achievable- Can it be done in a reasonable time period? Do you have the materials to hand? Are they cheap enough to buy?</a:t>
            </a:r>
          </a:p>
          <a:p>
            <a:pPr lvl="0"/>
            <a:r>
              <a:rPr lang="en-GB" sz="1200" kern="1200" dirty="0" smtClean="0">
                <a:solidFill>
                  <a:schemeClr val="tx1"/>
                </a:solidFill>
                <a:effectLst/>
                <a:latin typeface="+mn-lt"/>
                <a:ea typeface="+mn-ea"/>
                <a:cs typeface="+mn-cs"/>
              </a:rPr>
              <a:t>R- Relevant- Is the question subject age/curriculum relevant? </a:t>
            </a:r>
          </a:p>
          <a:p>
            <a:pPr lvl="0"/>
            <a:r>
              <a:rPr lang="en-GB" sz="1200" kern="1200" dirty="0" smtClean="0">
                <a:solidFill>
                  <a:schemeClr val="tx1"/>
                </a:solidFill>
                <a:effectLst/>
                <a:latin typeface="+mn-lt"/>
                <a:ea typeface="+mn-ea"/>
                <a:cs typeface="+mn-cs"/>
              </a:rPr>
              <a:t>T - Testable- Is the experiment safe? Is the experiment ethical? </a:t>
            </a:r>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13</a:t>
            </a:fld>
            <a:endParaRPr lang="en-GB"/>
          </a:p>
        </p:txBody>
      </p:sp>
    </p:spTree>
    <p:extLst>
      <p:ext uri="{BB962C8B-B14F-4D97-AF65-F5344CB8AC3E}">
        <p14:creationId xmlns:p14="http://schemas.microsoft.com/office/powerpoint/2010/main" val="385910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A3 sheets (1per group)</a:t>
            </a:r>
            <a:r>
              <a:rPr lang="en-GB" baseline="0" dirty="0" smtClean="0"/>
              <a:t> to record their question and experiment.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14</a:t>
            </a:fld>
            <a:endParaRPr lang="en-GB"/>
          </a:p>
        </p:txBody>
      </p:sp>
    </p:spTree>
    <p:extLst>
      <p:ext uri="{BB962C8B-B14F-4D97-AF65-F5344CB8AC3E}">
        <p14:creationId xmlns:p14="http://schemas.microsoft.com/office/powerpoint/2010/main" val="127659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can write their question</a:t>
            </a:r>
            <a:r>
              <a:rPr lang="en-GB" baseline="0" dirty="0" smtClean="0"/>
              <a:t> on the hand-out to make a display. </a:t>
            </a:r>
          </a:p>
          <a:p>
            <a:r>
              <a:rPr lang="en-GB" baseline="0" dirty="0" smtClean="0"/>
              <a:t>Printed- with resource pack.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15</a:t>
            </a:fld>
            <a:endParaRPr lang="en-GB"/>
          </a:p>
        </p:txBody>
      </p:sp>
    </p:spTree>
    <p:extLst>
      <p:ext uri="{BB962C8B-B14F-4D97-AF65-F5344CB8AC3E}">
        <p14:creationId xmlns:p14="http://schemas.microsoft.com/office/powerpoint/2010/main" val="3976747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16</a:t>
            </a:fld>
            <a:endParaRPr lang="en-GB"/>
          </a:p>
        </p:txBody>
      </p:sp>
    </p:spTree>
    <p:extLst>
      <p:ext uri="{BB962C8B-B14F-4D97-AF65-F5344CB8AC3E}">
        <p14:creationId xmlns:p14="http://schemas.microsoft.com/office/powerpoint/2010/main" val="319406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write what their</a:t>
            </a:r>
            <a:r>
              <a:rPr lang="en-GB" baseline="0" dirty="0" smtClean="0"/>
              <a:t> aim is.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17</a:t>
            </a:fld>
            <a:endParaRPr lang="en-GB"/>
          </a:p>
        </p:txBody>
      </p:sp>
    </p:spTree>
    <p:extLst>
      <p:ext uri="{BB962C8B-B14F-4D97-AF65-F5344CB8AC3E}">
        <p14:creationId xmlns:p14="http://schemas.microsoft.com/office/powerpoint/2010/main" val="109518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18</a:t>
            </a:fld>
            <a:endParaRPr lang="en-GB"/>
          </a:p>
        </p:txBody>
      </p:sp>
    </p:spTree>
    <p:extLst>
      <p:ext uri="{BB962C8B-B14F-4D97-AF65-F5344CB8AC3E}">
        <p14:creationId xmlns:p14="http://schemas.microsoft.com/office/powerpoint/2010/main" val="121660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write what their</a:t>
            </a:r>
            <a:r>
              <a:rPr lang="en-GB" baseline="0" dirty="0" smtClean="0"/>
              <a:t> hypothesis is.</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19</a:t>
            </a:fld>
            <a:endParaRPr lang="en-GB"/>
          </a:p>
        </p:txBody>
      </p:sp>
    </p:spTree>
    <p:extLst>
      <p:ext uri="{BB962C8B-B14F-4D97-AF65-F5344CB8AC3E}">
        <p14:creationId xmlns:p14="http://schemas.microsoft.com/office/powerpoint/2010/main" val="155071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2</a:t>
            </a:fld>
            <a:endParaRPr lang="en-GB"/>
          </a:p>
        </p:txBody>
      </p:sp>
    </p:spTree>
    <p:extLst>
      <p:ext uri="{BB962C8B-B14F-4D97-AF65-F5344CB8AC3E}">
        <p14:creationId xmlns:p14="http://schemas.microsoft.com/office/powerpoint/2010/main" val="765385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20</a:t>
            </a:fld>
            <a:endParaRPr lang="en-GB"/>
          </a:p>
        </p:txBody>
      </p:sp>
    </p:spTree>
    <p:extLst>
      <p:ext uri="{BB962C8B-B14F-4D97-AF65-F5344CB8AC3E}">
        <p14:creationId xmlns:p14="http://schemas.microsoft.com/office/powerpoint/2010/main" val="3921695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Students write</a:t>
            </a:r>
            <a:r>
              <a:rPr lang="en-GB" baseline="0" dirty="0" smtClean="0"/>
              <a:t> how they will do their experiment (they will swab up to 4 locations/ surfaces- they should number each one 1 to 4</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21</a:t>
            </a:fld>
            <a:endParaRPr lang="en-GB"/>
          </a:p>
        </p:txBody>
      </p:sp>
    </p:spTree>
    <p:extLst>
      <p:ext uri="{BB962C8B-B14F-4D97-AF65-F5344CB8AC3E}">
        <p14:creationId xmlns:p14="http://schemas.microsoft.com/office/powerpoint/2010/main" val="952260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22</a:t>
            </a:fld>
            <a:endParaRPr lang="en-GB"/>
          </a:p>
        </p:txBody>
      </p:sp>
    </p:spTree>
    <p:extLst>
      <p:ext uri="{BB962C8B-B14F-4D97-AF65-F5344CB8AC3E}">
        <p14:creationId xmlns:p14="http://schemas.microsoft.com/office/powerpoint/2010/main" val="2092164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23</a:t>
            </a:fld>
            <a:endParaRPr lang="en-GB"/>
          </a:p>
        </p:txBody>
      </p:sp>
    </p:spTree>
    <p:extLst>
      <p:ext uri="{BB962C8B-B14F-4D97-AF65-F5344CB8AC3E}">
        <p14:creationId xmlns:p14="http://schemas.microsoft.com/office/powerpoint/2010/main" val="90468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 through the procedure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24</a:t>
            </a:fld>
            <a:endParaRPr lang="en-GB"/>
          </a:p>
        </p:txBody>
      </p:sp>
    </p:spTree>
    <p:extLst>
      <p:ext uri="{BB962C8B-B14F-4D97-AF65-F5344CB8AC3E}">
        <p14:creationId xmlns:p14="http://schemas.microsoft.com/office/powerpoint/2010/main" val="4043129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25</a:t>
            </a:fld>
            <a:endParaRPr lang="en-GB"/>
          </a:p>
        </p:txBody>
      </p:sp>
    </p:spTree>
    <p:extLst>
      <p:ext uri="{BB962C8B-B14F-4D97-AF65-F5344CB8AC3E}">
        <p14:creationId xmlns:p14="http://schemas.microsoft.com/office/powerpoint/2010/main" val="2472480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checkin</a:t>
            </a:r>
            <a:r>
              <a:rPr lang="en-GB" baseline="0" dirty="0" smtClean="0"/>
              <a:t>g the question and where they are going to swab, hand out the material.</a:t>
            </a:r>
          </a:p>
          <a:p>
            <a:r>
              <a:rPr lang="en-GB" baseline="0" dirty="0" smtClean="0"/>
              <a:t>Students swab.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26</a:t>
            </a:fld>
            <a:endParaRPr lang="en-GB"/>
          </a:p>
        </p:txBody>
      </p:sp>
    </p:spTree>
    <p:extLst>
      <p:ext uri="{BB962C8B-B14F-4D97-AF65-F5344CB8AC3E}">
        <p14:creationId xmlns:p14="http://schemas.microsoft.com/office/powerpoint/2010/main" val="3856950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 through the procedure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27</a:t>
            </a:fld>
            <a:endParaRPr lang="en-GB"/>
          </a:p>
        </p:txBody>
      </p:sp>
    </p:spTree>
    <p:extLst>
      <p:ext uri="{BB962C8B-B14F-4D97-AF65-F5344CB8AC3E}">
        <p14:creationId xmlns:p14="http://schemas.microsoft.com/office/powerpoint/2010/main" val="2076452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28</a:t>
            </a:fld>
            <a:endParaRPr lang="en-GB"/>
          </a:p>
        </p:txBody>
      </p:sp>
    </p:spTree>
    <p:extLst>
      <p:ext uri="{BB962C8B-B14F-4D97-AF65-F5344CB8AC3E}">
        <p14:creationId xmlns:p14="http://schemas.microsoft.com/office/powerpoint/2010/main" val="1196796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29</a:t>
            </a:fld>
            <a:endParaRPr lang="en-GB"/>
          </a:p>
        </p:txBody>
      </p:sp>
    </p:spTree>
    <p:extLst>
      <p:ext uri="{BB962C8B-B14F-4D97-AF65-F5344CB8AC3E}">
        <p14:creationId xmlns:p14="http://schemas.microsoft.com/office/powerpoint/2010/main" val="218908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Great Science Share is an exciting project</a:t>
            </a:r>
            <a:r>
              <a:rPr lang="en-GB" baseline="0" dirty="0" smtClean="0"/>
              <a:t> that we are now a part of!</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3</a:t>
            </a:fld>
            <a:endParaRPr lang="en-GB"/>
          </a:p>
        </p:txBody>
      </p:sp>
    </p:spTree>
    <p:extLst>
      <p:ext uri="{BB962C8B-B14F-4D97-AF65-F5344CB8AC3E}">
        <p14:creationId xmlns:p14="http://schemas.microsoft.com/office/powerpoint/2010/main" val="3552039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note that the lead GSS teacher will be responsible for</a:t>
            </a:r>
            <a:r>
              <a:rPr lang="en-GB" baseline="0" dirty="0" smtClean="0"/>
              <a:t> storing all the plates in a single box. </a:t>
            </a:r>
          </a:p>
          <a:p>
            <a:endParaRPr lang="en-GB" baseline="0" dirty="0" smtClean="0"/>
          </a:p>
          <a:p>
            <a:r>
              <a:rPr lang="en-GB" baseline="0" dirty="0" smtClean="0"/>
              <a:t>Count all the plates back into the box, to ensure you have them all.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30</a:t>
            </a:fld>
            <a:endParaRPr lang="en-GB"/>
          </a:p>
        </p:txBody>
      </p:sp>
    </p:spTree>
    <p:extLst>
      <p:ext uri="{BB962C8B-B14F-4D97-AF65-F5344CB8AC3E}">
        <p14:creationId xmlns:p14="http://schemas.microsoft.com/office/powerpoint/2010/main" val="763296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31</a:t>
            </a:fld>
            <a:endParaRPr lang="en-GB"/>
          </a:p>
        </p:txBody>
      </p:sp>
    </p:spTree>
    <p:extLst>
      <p:ext uri="{BB962C8B-B14F-4D97-AF65-F5344CB8AC3E}">
        <p14:creationId xmlns:p14="http://schemas.microsoft.com/office/powerpoint/2010/main" val="2355618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32</a:t>
            </a:fld>
            <a:endParaRPr lang="en-GB"/>
          </a:p>
        </p:txBody>
      </p:sp>
    </p:spTree>
    <p:extLst>
      <p:ext uri="{BB962C8B-B14F-4D97-AF65-F5344CB8AC3E}">
        <p14:creationId xmlns:p14="http://schemas.microsoft.com/office/powerpoint/2010/main" val="4041890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different</a:t>
            </a:r>
            <a:r>
              <a:rPr lang="en-GB" baseline="0" dirty="0" smtClean="0"/>
              <a:t> ways that their results could be recorded, here are some question prompts:</a:t>
            </a:r>
          </a:p>
          <a:p>
            <a:r>
              <a:rPr lang="en-GB" dirty="0" smtClean="0"/>
              <a:t>Can you count the number of colonies?</a:t>
            </a:r>
          </a:p>
          <a:p>
            <a:r>
              <a:rPr lang="en-GB" dirty="0" smtClean="0"/>
              <a:t>Can you count how many different colonies there are?</a:t>
            </a:r>
          </a:p>
          <a:p>
            <a:r>
              <a:rPr lang="en-GB" dirty="0" smtClean="0"/>
              <a:t>Can you take a picture or draw what you see?</a:t>
            </a:r>
          </a:p>
          <a:p>
            <a:r>
              <a:rPr lang="en-GB" dirty="0" smtClean="0"/>
              <a:t>Can you compare what you see in each section?</a:t>
            </a:r>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33</a:t>
            </a:fld>
            <a:endParaRPr lang="en-GB"/>
          </a:p>
        </p:txBody>
      </p:sp>
    </p:spTree>
    <p:extLst>
      <p:ext uri="{BB962C8B-B14F-4D97-AF65-F5344CB8AC3E}">
        <p14:creationId xmlns:p14="http://schemas.microsoft.com/office/powerpoint/2010/main" val="3576613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Plates must NEVER be opened, ensure that the</a:t>
            </a:r>
            <a:r>
              <a:rPr lang="en-GB" baseline="0" dirty="0" smtClean="0"/>
              <a:t> tape is secure. </a:t>
            </a:r>
          </a:p>
          <a:p>
            <a:r>
              <a:rPr lang="en-GB" baseline="0" dirty="0" smtClean="0"/>
              <a:t>Do not let younger learners (less than P5) handle the plates, </a:t>
            </a:r>
            <a:r>
              <a:rPr lang="en-GB" baseline="0" dirty="0" err="1" smtClean="0"/>
              <a:t>incase</a:t>
            </a:r>
            <a:r>
              <a:rPr lang="en-GB" baseline="0" dirty="0" smtClean="0"/>
              <a:t> they drop the plate. </a:t>
            </a:r>
          </a:p>
          <a:p>
            <a:r>
              <a:rPr lang="en-GB" baseline="0" dirty="0" smtClean="0"/>
              <a:t>The bacteria growing on the plates are a potential hazard. </a:t>
            </a:r>
            <a:r>
              <a:rPr lang="en-GB" dirty="0" smtClean="0"/>
              <a:t>Please note that the lead GSS teacher will be responsible for</a:t>
            </a:r>
            <a:r>
              <a:rPr lang="en-GB" baseline="0" dirty="0" smtClean="0"/>
              <a:t> storing all the plates in a single box. </a:t>
            </a:r>
          </a:p>
          <a:p>
            <a:endParaRPr lang="en-GB" baseline="0" dirty="0" smtClean="0"/>
          </a:p>
          <a:p>
            <a:r>
              <a:rPr lang="en-GB" baseline="0" dirty="0" smtClean="0"/>
              <a:t>Count all the plates back into the box, to ensure you have them all.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Store the plates back in the box when each group is finished.</a:t>
            </a:r>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34</a:t>
            </a:fld>
            <a:endParaRPr lang="en-GB"/>
          </a:p>
        </p:txBody>
      </p:sp>
    </p:spTree>
    <p:extLst>
      <p:ext uri="{BB962C8B-B14F-4D97-AF65-F5344CB8AC3E}">
        <p14:creationId xmlns:p14="http://schemas.microsoft.com/office/powerpoint/2010/main" val="882231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Plates must NEVER be opened, ensure that the</a:t>
            </a:r>
            <a:r>
              <a:rPr lang="en-GB" baseline="0" dirty="0" smtClean="0"/>
              <a:t> tape is secure. </a:t>
            </a:r>
          </a:p>
          <a:p>
            <a:r>
              <a:rPr lang="en-GB" baseline="0" dirty="0" smtClean="0"/>
              <a:t>Do not let younger learners (less than P5) handle the plates, </a:t>
            </a:r>
            <a:r>
              <a:rPr lang="en-GB" baseline="0" dirty="0" err="1" smtClean="0"/>
              <a:t>incase</a:t>
            </a:r>
            <a:r>
              <a:rPr lang="en-GB" baseline="0" dirty="0" smtClean="0"/>
              <a:t> they drop the plate. </a:t>
            </a:r>
          </a:p>
          <a:p>
            <a:r>
              <a:rPr lang="en-GB" baseline="0" dirty="0" smtClean="0"/>
              <a:t>The bacteria growing on the plates are a potential hazard. </a:t>
            </a:r>
            <a:r>
              <a:rPr lang="en-GB" dirty="0" smtClean="0"/>
              <a:t>Please note that the lead GSS teacher will be responsible for</a:t>
            </a:r>
            <a:r>
              <a:rPr lang="en-GB" baseline="0" dirty="0" smtClean="0"/>
              <a:t> storing all the plates in a single box. </a:t>
            </a:r>
          </a:p>
          <a:p>
            <a:endParaRPr lang="en-GB" baseline="0" dirty="0" smtClean="0"/>
          </a:p>
          <a:p>
            <a:r>
              <a:rPr lang="en-GB" baseline="0" dirty="0" smtClean="0"/>
              <a:t>Count all the plates back into the box, to ensure you have them all.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Store the plates back in the box when each group is finished.</a:t>
            </a:r>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35</a:t>
            </a:fld>
            <a:endParaRPr lang="en-GB"/>
          </a:p>
        </p:txBody>
      </p:sp>
    </p:spTree>
    <p:extLst>
      <p:ext uri="{BB962C8B-B14F-4D97-AF65-F5344CB8AC3E}">
        <p14:creationId xmlns:p14="http://schemas.microsoft.com/office/powerpoint/2010/main" val="2391896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36</a:t>
            </a:fld>
            <a:endParaRPr lang="en-GB"/>
          </a:p>
        </p:txBody>
      </p:sp>
    </p:spTree>
    <p:extLst>
      <p:ext uri="{BB962C8B-B14F-4D97-AF65-F5344CB8AC3E}">
        <p14:creationId xmlns:p14="http://schemas.microsoft.com/office/powerpoint/2010/main" val="2540956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pupils to sum up what</a:t>
            </a:r>
            <a:r>
              <a:rPr lang="en-GB" baseline="0" dirty="0" smtClean="0"/>
              <a:t> they have found out, is their hypothesis correct? </a:t>
            </a:r>
          </a:p>
          <a:p>
            <a:r>
              <a:rPr lang="en-GB" baseline="0" dirty="0" smtClean="0"/>
              <a:t>What could they do next? </a:t>
            </a:r>
          </a:p>
          <a:p>
            <a:r>
              <a:rPr lang="en-GB" baseline="0" dirty="0" smtClean="0"/>
              <a:t>If they repeated the experiment what would they like to change?</a:t>
            </a:r>
            <a:endParaRPr lang="en-GB" dirty="0" smtClean="0"/>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37</a:t>
            </a:fld>
            <a:endParaRPr lang="en-GB"/>
          </a:p>
        </p:txBody>
      </p:sp>
    </p:spTree>
    <p:extLst>
      <p:ext uri="{BB962C8B-B14F-4D97-AF65-F5344CB8AC3E}">
        <p14:creationId xmlns:p14="http://schemas.microsoft.com/office/powerpoint/2010/main" val="3682928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38</a:t>
            </a:fld>
            <a:endParaRPr lang="en-GB"/>
          </a:p>
        </p:txBody>
      </p:sp>
    </p:spTree>
    <p:extLst>
      <p:ext uri="{BB962C8B-B14F-4D97-AF65-F5344CB8AC3E}">
        <p14:creationId xmlns:p14="http://schemas.microsoft.com/office/powerpoint/2010/main" val="1057829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39</a:t>
            </a:fld>
            <a:endParaRPr lang="en-GB"/>
          </a:p>
        </p:txBody>
      </p:sp>
    </p:spTree>
    <p:extLst>
      <p:ext uri="{BB962C8B-B14F-4D97-AF65-F5344CB8AC3E}">
        <p14:creationId xmlns:p14="http://schemas.microsoft.com/office/powerpoint/2010/main" val="180894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video.</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4</a:t>
            </a:fld>
            <a:endParaRPr lang="en-GB"/>
          </a:p>
        </p:txBody>
      </p:sp>
    </p:spTree>
    <p:extLst>
      <p:ext uri="{BB962C8B-B14F-4D97-AF65-F5344CB8AC3E}">
        <p14:creationId xmlns:p14="http://schemas.microsoft.com/office/powerpoint/2010/main" val="464970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40</a:t>
            </a:fld>
            <a:endParaRPr lang="en-GB"/>
          </a:p>
        </p:txBody>
      </p:sp>
    </p:spTree>
    <p:extLst>
      <p:ext uri="{BB962C8B-B14F-4D97-AF65-F5344CB8AC3E}">
        <p14:creationId xmlns:p14="http://schemas.microsoft.com/office/powerpoint/2010/main" val="1823264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create their own posters.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41</a:t>
            </a:fld>
            <a:endParaRPr lang="en-GB"/>
          </a:p>
        </p:txBody>
      </p:sp>
    </p:spTree>
    <p:extLst>
      <p:ext uri="{BB962C8B-B14F-4D97-AF65-F5344CB8AC3E}">
        <p14:creationId xmlns:p14="http://schemas.microsoft.com/office/powerpoint/2010/main" val="2866879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42</a:t>
            </a:fld>
            <a:endParaRPr lang="en-GB"/>
          </a:p>
        </p:txBody>
      </p:sp>
    </p:spTree>
    <p:extLst>
      <p:ext uri="{BB962C8B-B14F-4D97-AF65-F5344CB8AC3E}">
        <p14:creationId xmlns:p14="http://schemas.microsoft.com/office/powerpoint/2010/main" val="707576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 traditional farm animals: bees, salmon and oysters!</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43</a:t>
            </a:fld>
            <a:endParaRPr lang="en-GB"/>
          </a:p>
        </p:txBody>
      </p:sp>
    </p:spTree>
    <p:extLst>
      <p:ext uri="{BB962C8B-B14F-4D97-AF65-F5344CB8AC3E}">
        <p14:creationId xmlns:p14="http://schemas.microsoft.com/office/powerpoint/2010/main" val="3961739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44</a:t>
            </a:fld>
            <a:endParaRPr lang="en-GB"/>
          </a:p>
        </p:txBody>
      </p:sp>
    </p:spTree>
    <p:extLst>
      <p:ext uri="{BB962C8B-B14F-4D97-AF65-F5344CB8AC3E}">
        <p14:creationId xmlns:p14="http://schemas.microsoft.com/office/powerpoint/2010/main" val="3947428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48</a:t>
            </a:fld>
            <a:endParaRPr lang="en-GB"/>
          </a:p>
        </p:txBody>
      </p:sp>
    </p:spTree>
    <p:extLst>
      <p:ext uri="{BB962C8B-B14F-4D97-AF65-F5344CB8AC3E}">
        <p14:creationId xmlns:p14="http://schemas.microsoft.com/office/powerpoint/2010/main" val="169546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to what they</a:t>
            </a:r>
            <a:r>
              <a:rPr lang="en-GB" baseline="0" dirty="0" smtClean="0"/>
              <a:t> are going to do.</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5</a:t>
            </a:fld>
            <a:endParaRPr lang="en-GB"/>
          </a:p>
        </p:txBody>
      </p:sp>
    </p:spTree>
    <p:extLst>
      <p:ext uri="{BB962C8B-B14F-4D97-AF65-F5344CB8AC3E}">
        <p14:creationId xmlns:p14="http://schemas.microsoft.com/office/powerpoint/2010/main" val="225883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r>
              <a:rPr lang="en-GB" baseline="0" dirty="0" smtClean="0"/>
              <a:t> to microorganisms, using the science kit we have, we are going to be looking a bacteria.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6</a:t>
            </a:fld>
            <a:endParaRPr lang="en-GB"/>
          </a:p>
        </p:txBody>
      </p:sp>
    </p:spTree>
    <p:extLst>
      <p:ext uri="{BB962C8B-B14F-4D97-AF65-F5344CB8AC3E}">
        <p14:creationId xmlns:p14="http://schemas.microsoft.com/office/powerpoint/2010/main" val="129767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stations at the back with slides of 4 different bacteria. </a:t>
            </a:r>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7</a:t>
            </a:fld>
            <a:endParaRPr lang="en-GB"/>
          </a:p>
        </p:txBody>
      </p:sp>
    </p:spTree>
    <p:extLst>
      <p:ext uri="{BB962C8B-B14F-4D97-AF65-F5344CB8AC3E}">
        <p14:creationId xmlns:p14="http://schemas.microsoft.com/office/powerpoint/2010/main" val="204079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Watch it and then watch it again at a slower speed.</a:t>
            </a:r>
            <a:r>
              <a:rPr lang="en-GB" baseline="0" dirty="0" smtClean="0"/>
              <a:t> </a:t>
            </a:r>
          </a:p>
          <a:p>
            <a:pPr defTabSz="990478"/>
            <a:r>
              <a:rPr lang="en-GB" i="1" dirty="0" smtClean="0"/>
              <a:t>E. Coli </a:t>
            </a:r>
            <a:r>
              <a:rPr lang="en-GB" dirty="0" smtClean="0"/>
              <a:t>(</a:t>
            </a:r>
            <a:r>
              <a:rPr lang="en-GB" i="1" dirty="0" smtClean="0"/>
              <a:t>Escherichia coli</a:t>
            </a:r>
            <a:r>
              <a:rPr lang="en-GB" dirty="0" smtClean="0"/>
              <a:t>) is the name of a type of bacteria that lives in the digestive tracts of humans and animals. </a:t>
            </a:r>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8</a:t>
            </a:fld>
            <a:endParaRPr lang="en-GB"/>
          </a:p>
        </p:txBody>
      </p:sp>
    </p:spTree>
    <p:extLst>
      <p:ext uri="{BB962C8B-B14F-4D97-AF65-F5344CB8AC3E}">
        <p14:creationId xmlns:p14="http://schemas.microsoft.com/office/powerpoint/2010/main" val="128637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them to describe the colonies.</a:t>
            </a:r>
          </a:p>
          <a:p>
            <a:endParaRPr lang="en-US" baseline="0" dirty="0" smtClean="0"/>
          </a:p>
          <a:p>
            <a:r>
              <a:rPr lang="en-US" baseline="0" dirty="0" smtClean="0"/>
              <a:t>Are they all the same? What are their similarities/ differences?</a:t>
            </a:r>
          </a:p>
          <a:p>
            <a:r>
              <a:rPr lang="en-US" baseline="0" dirty="0" smtClean="0"/>
              <a:t>Can you count them?</a:t>
            </a:r>
          </a:p>
          <a:p>
            <a:endParaRPr lang="en-US" baseline="0" dirty="0" smtClean="0"/>
          </a:p>
          <a:p>
            <a:r>
              <a:rPr lang="en-US" baseline="0" dirty="0" smtClean="0"/>
              <a:t>The agar has food in it (sugar) for the bacteria to “eat”. </a:t>
            </a:r>
          </a:p>
          <a:p>
            <a:endParaRPr lang="en-US" baseline="0" dirty="0" smtClean="0"/>
          </a:p>
        </p:txBody>
      </p:sp>
      <p:sp>
        <p:nvSpPr>
          <p:cNvPr id="4" name="Slide Number Placeholder 3"/>
          <p:cNvSpPr>
            <a:spLocks noGrp="1"/>
          </p:cNvSpPr>
          <p:nvPr>
            <p:ph type="sldNum" sz="quarter" idx="10"/>
          </p:nvPr>
        </p:nvSpPr>
        <p:spPr/>
        <p:txBody>
          <a:bodyPr/>
          <a:lstStyle/>
          <a:p>
            <a:fld id="{6079689E-5CEB-448E-8DE5-7D951EFF5879}" type="slidenum">
              <a:rPr lang="en-GB" smtClean="0"/>
              <a:t>9</a:t>
            </a:fld>
            <a:endParaRPr lang="en-GB"/>
          </a:p>
        </p:txBody>
      </p:sp>
    </p:spTree>
    <p:extLst>
      <p:ext uri="{BB962C8B-B14F-4D97-AF65-F5344CB8AC3E}">
        <p14:creationId xmlns:p14="http://schemas.microsoft.com/office/powerpoint/2010/main" val="151939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Uo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948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Uo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8398"/>
            <a:ext cx="9144000" cy="1239602"/>
          </a:xfrm>
          <a:prstGeom prst="rect">
            <a:avLst/>
          </a:prstGeom>
        </p:spPr>
      </p:pic>
      <p:sp>
        <p:nvSpPr>
          <p:cNvPr id="8" name="Title 1"/>
          <p:cNvSpPr>
            <a:spLocks noGrp="1"/>
          </p:cNvSpPr>
          <p:nvPr>
            <p:ph type="ctrTitle" hasCustomPrompt="1"/>
          </p:nvPr>
        </p:nvSpPr>
        <p:spPr>
          <a:xfrm>
            <a:off x="395536" y="669280"/>
            <a:ext cx="8291264" cy="648072"/>
          </a:xfrm>
          <a:prstGeom prst="rect">
            <a:avLst/>
          </a:prstGeom>
        </p:spPr>
        <p:txBody>
          <a:bodyPr>
            <a:normAutofit/>
          </a:bodyPr>
          <a:lstStyle>
            <a:lvl1pPr algn="l">
              <a:defRPr sz="3200" b="1" baseline="0">
                <a:solidFill>
                  <a:srgbClr val="C10D18"/>
                </a:solidFill>
                <a:latin typeface="+mn-lt"/>
                <a:ea typeface="Adobe Fan Heiti Std B" pitchFamily="34" charset="-128"/>
              </a:defRPr>
            </a:lvl1pPr>
          </a:lstStyle>
          <a:p>
            <a:r>
              <a:rPr lang="en-US" dirty="0"/>
              <a:t>Click to edit slide title</a:t>
            </a:r>
            <a:endParaRPr lang="en-GB" dirty="0"/>
          </a:p>
        </p:txBody>
      </p:sp>
      <p:sp>
        <p:nvSpPr>
          <p:cNvPr id="6" name="Content Placeholder 2"/>
          <p:cNvSpPr>
            <a:spLocks noGrp="1"/>
          </p:cNvSpPr>
          <p:nvPr>
            <p:ph sz="half" idx="10"/>
          </p:nvPr>
        </p:nvSpPr>
        <p:spPr>
          <a:xfrm>
            <a:off x="381000" y="1639075"/>
            <a:ext cx="8305800" cy="3657600"/>
          </a:xfrm>
          <a:prstGeom prst="rect">
            <a:avLst/>
          </a:prstGeom>
        </p:spPr>
        <p:txBody>
          <a:bodyPr/>
          <a:lstStyle>
            <a:lvl1pPr>
              <a:defRPr sz="2000">
                <a:solidFill>
                  <a:srgbClr val="000000"/>
                </a:solidFill>
              </a:defRPr>
            </a:lvl1pPr>
            <a:lvl2pPr>
              <a:defRPr sz="20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vl6pPr>
              <a:defRPr sz="800"/>
            </a:lvl6pPr>
            <a:lvl7pPr>
              <a:defRPr sz="800"/>
            </a:lvl7pPr>
            <a:lvl8pPr>
              <a:defRPr sz="800"/>
            </a:lvl8pPr>
            <a:lvl9pPr>
              <a:defRPr sz="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884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6FCF2-15FE-354A-83F2-0CB052119E70}"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AE162-E4AA-2A4A-961C-DD553BB59A1F}" type="slidenum">
              <a:rPr lang="en-US" smtClean="0"/>
              <a:t>‹#›</a:t>
            </a:fld>
            <a:endParaRPr lang="en-US"/>
          </a:p>
        </p:txBody>
      </p:sp>
    </p:spTree>
    <p:extLst>
      <p:ext uri="{BB962C8B-B14F-4D97-AF65-F5344CB8AC3E}">
        <p14:creationId xmlns:p14="http://schemas.microsoft.com/office/powerpoint/2010/main" val="1898728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41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r" defTabSz="914400" rtl="0" eaLnBrk="1" latinLnBrk="0" hangingPunct="1">
        <a:spcBef>
          <a:spcPct val="0"/>
        </a:spcBef>
        <a:buNone/>
        <a:defRPr sz="4000" b="0" kern="1200">
          <a:solidFill>
            <a:schemeClr val="bg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ommons.wikimedia.org/wiki/File:ISO_7010_P022.svg" TargetMode="Externa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2.jpe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UCIhbd2fIeE" TargetMode="External"/><Relationship Id="rId5" Type="http://schemas.openxmlformats.org/officeDocument/2006/relationships/image" Target="../media/image4.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 Id="rId9"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EwzDydciW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727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291264" cy="648072"/>
          </a:xfrm>
        </p:spPr>
        <p:txBody>
          <a:bodyPr/>
          <a:lstStyle/>
          <a:p>
            <a:r>
              <a:rPr lang="en-GB" dirty="0" smtClean="0"/>
              <a:t>Where do we find bacteria?</a:t>
            </a:r>
            <a:endParaRPr lang="en-GB" dirty="0"/>
          </a:p>
        </p:txBody>
      </p:sp>
      <p:sp>
        <p:nvSpPr>
          <p:cNvPr id="3" name="TextBox 2"/>
          <p:cNvSpPr txBox="1"/>
          <p:nvPr/>
        </p:nvSpPr>
        <p:spPr>
          <a:xfrm>
            <a:off x="2819400" y="1600200"/>
            <a:ext cx="4038600" cy="830997"/>
          </a:xfrm>
          <a:prstGeom prst="rect">
            <a:avLst/>
          </a:prstGeom>
          <a:noFill/>
        </p:spPr>
        <p:txBody>
          <a:bodyPr wrap="square" rtlCol="0">
            <a:spAutoFit/>
          </a:bodyPr>
          <a:lstStyle/>
          <a:p>
            <a:r>
              <a:rPr lang="en-GB" sz="4800" dirty="0" smtClean="0"/>
              <a:t>Lots of places!</a:t>
            </a:r>
            <a:endParaRPr lang="en-GB" sz="4800" dirty="0"/>
          </a:p>
        </p:txBody>
      </p:sp>
      <p:sp>
        <p:nvSpPr>
          <p:cNvPr id="5" name="Title 1"/>
          <p:cNvSpPr txBox="1">
            <a:spLocks/>
          </p:cNvSpPr>
          <p:nvPr/>
        </p:nvSpPr>
        <p:spPr>
          <a:xfrm>
            <a:off x="76200" y="3078525"/>
            <a:ext cx="8291264" cy="648072"/>
          </a:xfrm>
          <a:prstGeom prst="rect">
            <a:avLst/>
          </a:prstGeom>
        </p:spPr>
        <p:txBody>
          <a:bodyPr>
            <a:normAutofit/>
          </a:bodyPr>
          <a:lstStyle>
            <a:lvl1pPr algn="l" defTabSz="914400" rtl="0" eaLnBrk="1" latinLnBrk="0" hangingPunct="1">
              <a:spcBef>
                <a:spcPct val="0"/>
              </a:spcBef>
              <a:buNone/>
              <a:defRPr sz="3200" b="1" kern="1200" baseline="0">
                <a:solidFill>
                  <a:srgbClr val="C10D18"/>
                </a:solidFill>
                <a:latin typeface="+mn-lt"/>
                <a:ea typeface="Adobe Fan Heiti Std B" pitchFamily="34" charset="-128"/>
                <a:cs typeface="+mj-cs"/>
              </a:defRPr>
            </a:lvl1pPr>
          </a:lstStyle>
          <a:p>
            <a:r>
              <a:rPr lang="en-GB" dirty="0" smtClean="0"/>
              <a:t>What do they need to grow?</a:t>
            </a:r>
            <a:endParaRPr lang="en-GB" dirty="0"/>
          </a:p>
        </p:txBody>
      </p:sp>
      <p:pic>
        <p:nvPicPr>
          <p:cNvPr id="6" name="Picture 5"/>
          <p:cNvPicPr>
            <a:picLocks noChangeAspect="1"/>
          </p:cNvPicPr>
          <p:nvPr/>
        </p:nvPicPr>
        <p:blipFill>
          <a:blip r:embed="rId3"/>
          <a:stretch>
            <a:fillRect/>
          </a:stretch>
        </p:blipFill>
        <p:spPr>
          <a:xfrm>
            <a:off x="192833" y="3862873"/>
            <a:ext cx="2724150" cy="1676400"/>
          </a:xfrm>
          <a:prstGeom prst="rect">
            <a:avLst/>
          </a:prstGeom>
        </p:spPr>
      </p:pic>
      <p:pic>
        <p:nvPicPr>
          <p:cNvPr id="7" name="Picture 6"/>
          <p:cNvPicPr>
            <a:picLocks noChangeAspect="1"/>
          </p:cNvPicPr>
          <p:nvPr/>
        </p:nvPicPr>
        <p:blipFill>
          <a:blip r:embed="rId4"/>
          <a:stretch>
            <a:fillRect/>
          </a:stretch>
        </p:blipFill>
        <p:spPr>
          <a:xfrm>
            <a:off x="2913095" y="3891448"/>
            <a:ext cx="2771775" cy="164782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2600" y="4018041"/>
            <a:ext cx="1528763" cy="1528763"/>
          </a:xfrm>
          <a:prstGeom prst="rect">
            <a:avLst/>
          </a:prstGeom>
        </p:spPr>
      </p:pic>
      <p:pic>
        <p:nvPicPr>
          <p:cNvPr id="1028" name="Picture 4" descr="Image result for tim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7600" y="4108032"/>
            <a:ext cx="1437629" cy="1431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0" name="TextBox 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4168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291264" cy="648072"/>
          </a:xfrm>
        </p:spPr>
        <p:txBody>
          <a:bodyPr/>
          <a:lstStyle/>
          <a:p>
            <a:r>
              <a:rPr lang="en-GB" dirty="0" smtClean="0"/>
              <a:t>Are all bacteria bad?</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295400"/>
            <a:ext cx="7315200" cy="3923823"/>
          </a:xfrm>
          <a:prstGeom prst="rect">
            <a:avLst/>
          </a:prstGeom>
        </p:spPr>
      </p:pic>
      <p:pic>
        <p:nvPicPr>
          <p:cNvPr id="17410" name="Picture 2" descr="Image result for agar plate hand pri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702920"/>
            <a:ext cx="6007888" cy="54521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6" name="TextBox 5"/>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8214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8291264" cy="648072"/>
          </a:xfrm>
        </p:spPr>
        <p:txBody>
          <a:bodyPr>
            <a:normAutofit fontScale="90000"/>
          </a:bodyPr>
          <a:lstStyle/>
          <a:p>
            <a:pPr algn="ctr"/>
            <a:r>
              <a:rPr lang="en-GB" sz="6000" dirty="0" smtClean="0"/>
              <a:t>Today you are going to create your own experiment. To find out something about bacteria</a:t>
            </a:r>
            <a:r>
              <a:rPr lang="en-GB" dirty="0" smtClean="0"/>
              <a:t>. </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17937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291264" cy="648072"/>
          </a:xfrm>
        </p:spPr>
        <p:txBody>
          <a:bodyPr/>
          <a:lstStyle/>
          <a:p>
            <a:r>
              <a:rPr lang="en-GB" dirty="0" smtClean="0"/>
              <a:t>What do you want to find out?</a:t>
            </a:r>
            <a:endParaRPr lang="en-GB" dirty="0"/>
          </a:p>
        </p:txBody>
      </p:sp>
      <p:sp>
        <p:nvSpPr>
          <p:cNvPr id="3" name="Content Placeholder 2"/>
          <p:cNvSpPr>
            <a:spLocks noGrp="1"/>
          </p:cNvSpPr>
          <p:nvPr>
            <p:ph sz="half" idx="10"/>
          </p:nvPr>
        </p:nvSpPr>
        <p:spPr>
          <a:xfrm>
            <a:off x="86139" y="990600"/>
            <a:ext cx="4343400" cy="995198"/>
          </a:xfrm>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r>
              <a:rPr lang="en-GB" sz="2800" dirty="0" smtClean="0">
                <a:solidFill>
                  <a:schemeClr val="bg1"/>
                </a:solidFill>
              </a:rPr>
              <a:t>Where are the most bacteria in/on ……?</a:t>
            </a:r>
            <a:endParaRPr lang="en-GB" sz="2800" dirty="0">
              <a:solidFill>
                <a:schemeClr val="bg1"/>
              </a:solidFill>
            </a:endParaRPr>
          </a:p>
        </p:txBody>
      </p:sp>
      <p:sp>
        <p:nvSpPr>
          <p:cNvPr id="4" name="Content Placeholder 2"/>
          <p:cNvSpPr txBox="1">
            <a:spLocks/>
          </p:cNvSpPr>
          <p:nvPr/>
        </p:nvSpPr>
        <p:spPr>
          <a:xfrm>
            <a:off x="86139" y="2290598"/>
            <a:ext cx="4343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Whose pencil has the most bacteria?</a:t>
            </a:r>
            <a:endParaRPr lang="en-GB" sz="2800" dirty="0">
              <a:solidFill>
                <a:schemeClr val="bg1"/>
              </a:solidFill>
            </a:endParaRPr>
          </a:p>
        </p:txBody>
      </p:sp>
      <p:sp>
        <p:nvSpPr>
          <p:cNvPr id="5" name="Content Placeholder 2"/>
          <p:cNvSpPr txBox="1">
            <a:spLocks/>
          </p:cNvSpPr>
          <p:nvPr/>
        </p:nvSpPr>
        <p:spPr>
          <a:xfrm>
            <a:off x="86139" y="3662198"/>
            <a:ext cx="4343400" cy="10084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Do bacteria prefer wet or dry places?</a:t>
            </a:r>
            <a:endParaRPr lang="en-GB" sz="2800" dirty="0">
              <a:solidFill>
                <a:schemeClr val="bg1"/>
              </a:solidFill>
            </a:endParaRPr>
          </a:p>
        </p:txBody>
      </p:sp>
      <p:sp>
        <p:nvSpPr>
          <p:cNvPr id="6" name="Content Placeholder 2"/>
          <p:cNvSpPr txBox="1">
            <a:spLocks/>
          </p:cNvSpPr>
          <p:nvPr/>
        </p:nvSpPr>
        <p:spPr>
          <a:xfrm>
            <a:off x="4572000" y="990600"/>
            <a:ext cx="4343400" cy="9951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Do bacteria grow on my desk?</a:t>
            </a:r>
            <a:endParaRPr lang="en-GB" sz="2800" dirty="0">
              <a:solidFill>
                <a:schemeClr val="bg1"/>
              </a:solidFill>
            </a:endParaRPr>
          </a:p>
        </p:txBody>
      </p:sp>
      <p:sp>
        <p:nvSpPr>
          <p:cNvPr id="7" name="Content Placeholder 2"/>
          <p:cNvSpPr txBox="1">
            <a:spLocks/>
          </p:cNvSpPr>
          <p:nvPr/>
        </p:nvSpPr>
        <p:spPr>
          <a:xfrm>
            <a:off x="4572000" y="2303208"/>
            <a:ext cx="4343400" cy="9779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Which door handles have the most bacteria?</a:t>
            </a:r>
            <a:endParaRPr lang="en-GB" sz="2800" dirty="0">
              <a:solidFill>
                <a:schemeClr val="bg1"/>
              </a:solidFill>
            </a:endParaRPr>
          </a:p>
        </p:txBody>
      </p:sp>
      <p:sp>
        <p:nvSpPr>
          <p:cNvPr id="8" name="Content Placeholder 2"/>
          <p:cNvSpPr txBox="1">
            <a:spLocks/>
          </p:cNvSpPr>
          <p:nvPr/>
        </p:nvSpPr>
        <p:spPr>
          <a:xfrm>
            <a:off x="4572000" y="3662198"/>
            <a:ext cx="4343400" cy="10084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What is the best way to wash my hands?</a:t>
            </a:r>
            <a:endParaRPr lang="en-GB" sz="2800" dirty="0">
              <a:solidFill>
                <a:schemeClr val="bg1"/>
              </a:solidFill>
            </a:endParaRPr>
          </a:p>
        </p:txBody>
      </p:sp>
      <p:sp>
        <p:nvSpPr>
          <p:cNvPr id="9" name="Content Placeholder 2"/>
          <p:cNvSpPr txBox="1">
            <a:spLocks/>
          </p:cNvSpPr>
          <p:nvPr/>
        </p:nvSpPr>
        <p:spPr>
          <a:xfrm>
            <a:off x="1562100" y="4805198"/>
            <a:ext cx="6019800" cy="1008450"/>
          </a:xfrm>
          <a:prstGeom prst="rect">
            <a:avLst/>
          </a:prstGeom>
          <a:solidFill>
            <a:srgbClr val="C10D18"/>
          </a:solidFill>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Do I really need to brush my teeth to keep them healthy?</a:t>
            </a:r>
            <a:endParaRPr lang="en-GB" sz="2800"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1" name="TextBox 10"/>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18886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fade">
                                      <p:cBhvr>
                                        <p:cTn id="37" dur="500"/>
                                        <p:tgtEl>
                                          <p:spTgt spid="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500"/>
                                        <p:tgtEl>
                                          <p:spTgt spid="7">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bg/>
                                          </p:spTgt>
                                        </p:tgtEl>
                                        <p:attrNameLst>
                                          <p:attrName>style.visibility</p:attrName>
                                        </p:attrNameLst>
                                      </p:cBhvr>
                                      <p:to>
                                        <p:strVal val="visible"/>
                                      </p:to>
                                    </p:set>
                                    <p:animEffect transition="in" filter="fade">
                                      <p:cBhvr>
                                        <p:cTn id="57" dur="500"/>
                                        <p:tgtEl>
                                          <p:spTgt spid="8">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fade">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bg/>
                                          </p:spTgt>
                                        </p:tgtEl>
                                        <p:attrNameLst>
                                          <p:attrName>style.visibility</p:attrName>
                                        </p:attrNameLst>
                                      </p:cBhvr>
                                      <p:to>
                                        <p:strVal val="visible"/>
                                      </p:to>
                                    </p:set>
                                    <p:animEffect transition="in" filter="fade">
                                      <p:cBhvr>
                                        <p:cTn id="67" dur="500"/>
                                        <p:tgtEl>
                                          <p:spTgt spid="9">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fade">
                                      <p:cBhvr>
                                        <p:cTn id="7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build="p" animBg="1"/>
      <p:bldP spid="8" grpId="0" build="p" animBg="1"/>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1" y="378784"/>
            <a:ext cx="8291264" cy="648072"/>
          </a:xfrm>
        </p:spPr>
        <p:txBody>
          <a:bodyPr/>
          <a:lstStyle/>
          <a:p>
            <a:r>
              <a:rPr lang="en-US" dirty="0" smtClean="0"/>
              <a:t>……………………………………………….</a:t>
            </a:r>
            <a:endParaRPr lang="en-US" dirty="0"/>
          </a:p>
        </p:txBody>
      </p:sp>
      <p:sp>
        <p:nvSpPr>
          <p:cNvPr id="5" name="Shape 74">
            <a:extLst>
              <a:ext uri="{FF2B5EF4-FFF2-40B4-BE49-F238E27FC236}">
                <a16:creationId xmlns:a16="http://schemas.microsoft.com/office/drawing/2014/main" id="{2692C4A5-4F77-A442-AFF7-754553F7C26E}"/>
              </a:ext>
            </a:extLst>
          </p:cNvPr>
          <p:cNvSpPr/>
          <p:nvPr/>
        </p:nvSpPr>
        <p:spPr>
          <a:xfrm>
            <a:off x="160628" y="1333641"/>
            <a:ext cx="2311110" cy="1634667"/>
          </a:xfrm>
          <a:prstGeom prst="roundRect">
            <a:avLst>
              <a:gd name="adj" fmla="val 7104"/>
            </a:avLst>
          </a:prstGeom>
          <a:solidFill>
            <a:srgbClr val="FFFFFF"/>
          </a:solidFill>
          <a:ln w="12700">
            <a:solidFill>
              <a:srgbClr val="C00000"/>
            </a:solidFill>
            <a:miter/>
          </a:ln>
        </p:spPr>
        <p:txBody>
          <a:bodyPr lIns="45719" rIns="45719" anchor="ctr"/>
          <a:lstStyle/>
          <a:p>
            <a:pPr lvl="0"/>
            <a:endParaRPr>
              <a:solidFill>
                <a:srgbClr val="C00000"/>
              </a:solidFill>
            </a:endParaRPr>
          </a:p>
        </p:txBody>
      </p:sp>
      <p:sp>
        <p:nvSpPr>
          <p:cNvPr id="7" name="Shape 74">
            <a:extLst>
              <a:ext uri="{FF2B5EF4-FFF2-40B4-BE49-F238E27FC236}">
                <a16:creationId xmlns:a16="http://schemas.microsoft.com/office/drawing/2014/main" id="{BDA04C24-FE17-4E4C-9A74-F2A7D944F7EB}"/>
              </a:ext>
            </a:extLst>
          </p:cNvPr>
          <p:cNvSpPr/>
          <p:nvPr/>
        </p:nvSpPr>
        <p:spPr>
          <a:xfrm>
            <a:off x="2860762" y="1485381"/>
            <a:ext cx="2176080" cy="1581838"/>
          </a:xfrm>
          <a:prstGeom prst="roundRect">
            <a:avLst>
              <a:gd name="adj" fmla="val 7104"/>
            </a:avLst>
          </a:prstGeom>
          <a:solidFill>
            <a:srgbClr val="FFFFFF"/>
          </a:solidFill>
          <a:ln w="12700">
            <a:solidFill>
              <a:srgbClr val="C00000"/>
            </a:solidFill>
            <a:miter/>
          </a:ln>
        </p:spPr>
        <p:txBody>
          <a:bodyPr lIns="45719" rIns="45719" anchor="ctr"/>
          <a:lstStyle/>
          <a:p>
            <a:pPr lvl="0"/>
            <a:endParaRPr>
              <a:solidFill>
                <a:srgbClr val="C00000"/>
              </a:solidFill>
            </a:endParaRPr>
          </a:p>
        </p:txBody>
      </p:sp>
      <p:sp>
        <p:nvSpPr>
          <p:cNvPr id="9" name="Shape 74">
            <a:extLst>
              <a:ext uri="{FF2B5EF4-FFF2-40B4-BE49-F238E27FC236}">
                <a16:creationId xmlns:a16="http://schemas.microsoft.com/office/drawing/2014/main" id="{5202F9E3-DFCE-DE46-A0ED-E4BE65CE4B1C}"/>
              </a:ext>
            </a:extLst>
          </p:cNvPr>
          <p:cNvSpPr/>
          <p:nvPr/>
        </p:nvSpPr>
        <p:spPr>
          <a:xfrm>
            <a:off x="5672858" y="3611544"/>
            <a:ext cx="3151509" cy="1837677"/>
          </a:xfrm>
          <a:prstGeom prst="roundRect">
            <a:avLst>
              <a:gd name="adj" fmla="val 7104"/>
            </a:avLst>
          </a:prstGeom>
          <a:solidFill>
            <a:srgbClr val="FFFFFF"/>
          </a:solidFill>
          <a:ln w="12700">
            <a:solidFill>
              <a:srgbClr val="C00000"/>
            </a:solidFill>
            <a:miter/>
          </a:ln>
        </p:spPr>
        <p:txBody>
          <a:bodyPr lIns="45719" rIns="45719" anchor="ctr"/>
          <a:lstStyle/>
          <a:p>
            <a:pPr lvl="0"/>
            <a:endParaRPr>
              <a:solidFill>
                <a:srgbClr val="C00000"/>
              </a:solidFill>
            </a:endParaRPr>
          </a:p>
        </p:txBody>
      </p:sp>
      <p:sp>
        <p:nvSpPr>
          <p:cNvPr id="13" name="Shape 74">
            <a:extLst>
              <a:ext uri="{FF2B5EF4-FFF2-40B4-BE49-F238E27FC236}">
                <a16:creationId xmlns:a16="http://schemas.microsoft.com/office/drawing/2014/main" id="{6860028B-913D-ED4A-A274-E77D12D1CC54}"/>
              </a:ext>
            </a:extLst>
          </p:cNvPr>
          <p:cNvSpPr/>
          <p:nvPr/>
        </p:nvSpPr>
        <p:spPr>
          <a:xfrm>
            <a:off x="5261467" y="1485381"/>
            <a:ext cx="3557774" cy="1581838"/>
          </a:xfrm>
          <a:prstGeom prst="roundRect">
            <a:avLst>
              <a:gd name="adj" fmla="val 7104"/>
            </a:avLst>
          </a:prstGeom>
          <a:solidFill>
            <a:srgbClr val="FFFFFF"/>
          </a:solidFill>
          <a:ln w="12700">
            <a:solidFill>
              <a:srgbClr val="C00000"/>
            </a:solidFill>
            <a:miter/>
          </a:ln>
        </p:spPr>
        <p:txBody>
          <a:bodyPr lIns="45719" rIns="45719" anchor="ctr"/>
          <a:lstStyle/>
          <a:p>
            <a:pPr lvl="0"/>
            <a:endParaRPr>
              <a:solidFill>
                <a:srgbClr val="C00000"/>
              </a:solidFill>
            </a:endParaRPr>
          </a:p>
        </p:txBody>
      </p:sp>
      <p:sp>
        <p:nvSpPr>
          <p:cNvPr id="14" name="Shape 74">
            <a:extLst>
              <a:ext uri="{FF2B5EF4-FFF2-40B4-BE49-F238E27FC236}">
                <a16:creationId xmlns:a16="http://schemas.microsoft.com/office/drawing/2014/main" id="{54F9FC0F-EB36-C24F-BB28-D2BE38FBAF30}"/>
              </a:ext>
            </a:extLst>
          </p:cNvPr>
          <p:cNvSpPr/>
          <p:nvPr/>
        </p:nvSpPr>
        <p:spPr>
          <a:xfrm>
            <a:off x="351528" y="3611544"/>
            <a:ext cx="5064534" cy="1844530"/>
          </a:xfrm>
          <a:prstGeom prst="roundRect">
            <a:avLst>
              <a:gd name="adj" fmla="val 7104"/>
            </a:avLst>
          </a:prstGeom>
          <a:solidFill>
            <a:srgbClr val="FFFFFF"/>
          </a:solidFill>
          <a:ln w="12700">
            <a:solidFill>
              <a:srgbClr val="C00000"/>
            </a:solidFill>
            <a:miter/>
          </a:ln>
        </p:spPr>
        <p:txBody>
          <a:bodyPr lIns="45719" rIns="45719" anchor="ctr"/>
          <a:lstStyle/>
          <a:p>
            <a:pPr lvl="0"/>
            <a:endParaRPr>
              <a:solidFill>
                <a:srgbClr val="C00000"/>
              </a:solidFill>
            </a:endParaRPr>
          </a:p>
        </p:txBody>
      </p:sp>
      <p:sp>
        <p:nvSpPr>
          <p:cNvPr id="15" name="Oval 14">
            <a:extLst>
              <a:ext uri="{FF2B5EF4-FFF2-40B4-BE49-F238E27FC236}">
                <a16:creationId xmlns:a16="http://schemas.microsoft.com/office/drawing/2014/main" id="{2C031782-9F48-EB4D-A188-FF85276FCA44}"/>
              </a:ext>
            </a:extLst>
          </p:cNvPr>
          <p:cNvSpPr/>
          <p:nvPr/>
        </p:nvSpPr>
        <p:spPr>
          <a:xfrm>
            <a:off x="502273" y="3722536"/>
            <a:ext cx="1788679" cy="16777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graphicFrame>
        <p:nvGraphicFramePr>
          <p:cNvPr id="22" name="Table 21">
            <a:extLst>
              <a:ext uri="{FF2B5EF4-FFF2-40B4-BE49-F238E27FC236}">
                <a16:creationId xmlns:a16="http://schemas.microsoft.com/office/drawing/2014/main" id="{21943086-FC41-3445-8714-2B9B1F283489}"/>
              </a:ext>
            </a:extLst>
          </p:cNvPr>
          <p:cNvGraphicFramePr>
            <a:graphicFrameLocks noGrp="1"/>
          </p:cNvGraphicFramePr>
          <p:nvPr>
            <p:extLst/>
          </p:nvPr>
        </p:nvGraphicFramePr>
        <p:xfrm>
          <a:off x="2908776" y="3765922"/>
          <a:ext cx="2352689" cy="1590939"/>
        </p:xfrm>
        <a:graphic>
          <a:graphicData uri="http://schemas.openxmlformats.org/drawingml/2006/table">
            <a:tbl>
              <a:tblPr firstRow="1" bandRow="1">
                <a:solidFill>
                  <a:srgbClr val="C10D18"/>
                </a:solidFill>
                <a:tableStyleId>{21E4AEA4-8DFA-4A89-87EB-49C32662AFE0}</a:tableStyleId>
              </a:tblPr>
              <a:tblGrid>
                <a:gridCol w="1176342">
                  <a:extLst>
                    <a:ext uri="{9D8B030D-6E8A-4147-A177-3AD203B41FA5}">
                      <a16:colId xmlns:a16="http://schemas.microsoft.com/office/drawing/2014/main" val="3073362680"/>
                    </a:ext>
                  </a:extLst>
                </a:gridCol>
                <a:gridCol w="1176347">
                  <a:extLst>
                    <a:ext uri="{9D8B030D-6E8A-4147-A177-3AD203B41FA5}">
                      <a16:colId xmlns:a16="http://schemas.microsoft.com/office/drawing/2014/main" val="2502859066"/>
                    </a:ext>
                  </a:extLst>
                </a:gridCol>
              </a:tblGrid>
              <a:tr h="625491">
                <a:tc>
                  <a:txBody>
                    <a:bodyPr/>
                    <a:lstStyle/>
                    <a:p>
                      <a:r>
                        <a:rPr lang="en-US" sz="1000" dirty="0"/>
                        <a:t>Plate section</a:t>
                      </a:r>
                    </a:p>
                  </a:txBody>
                  <a:tcPr marL="84406" marR="84406" marT="42203" marB="42203">
                    <a:solidFill>
                      <a:srgbClr val="C10C17"/>
                    </a:solidFill>
                  </a:tcPr>
                </a:tc>
                <a:tc>
                  <a:txBody>
                    <a:bodyPr/>
                    <a:lstStyle/>
                    <a:p>
                      <a:r>
                        <a:rPr lang="en-US" sz="1000" dirty="0"/>
                        <a:t>Number of colonies</a:t>
                      </a:r>
                    </a:p>
                  </a:txBody>
                  <a:tcPr marL="84406" marR="84406" marT="42203" marB="42203">
                    <a:solidFill>
                      <a:srgbClr val="C10C17"/>
                    </a:solidFill>
                  </a:tcPr>
                </a:tc>
                <a:extLst>
                  <a:ext uri="{0D108BD9-81ED-4DB2-BD59-A6C34878D82A}">
                    <a16:rowId xmlns:a16="http://schemas.microsoft.com/office/drawing/2014/main" val="1727972655"/>
                  </a:ext>
                </a:extLst>
              </a:tr>
              <a:tr h="241362">
                <a:tc>
                  <a:txBody>
                    <a:bodyPr/>
                    <a:lstStyle/>
                    <a:p>
                      <a:r>
                        <a:rPr lang="en-US" sz="1000"/>
                        <a:t>1</a:t>
                      </a:r>
                    </a:p>
                  </a:txBody>
                  <a:tcPr marL="84406" marR="84406" marT="42203" marB="42203"/>
                </a:tc>
                <a:tc>
                  <a:txBody>
                    <a:bodyPr/>
                    <a:lstStyle/>
                    <a:p>
                      <a:endParaRPr lang="en-US" sz="1000"/>
                    </a:p>
                  </a:txBody>
                  <a:tcPr marL="84406" marR="84406" marT="42203" marB="42203"/>
                </a:tc>
                <a:extLst>
                  <a:ext uri="{0D108BD9-81ED-4DB2-BD59-A6C34878D82A}">
                    <a16:rowId xmlns:a16="http://schemas.microsoft.com/office/drawing/2014/main" val="1121421251"/>
                  </a:ext>
                </a:extLst>
              </a:tr>
              <a:tr h="241362">
                <a:tc>
                  <a:txBody>
                    <a:bodyPr/>
                    <a:lstStyle/>
                    <a:p>
                      <a:r>
                        <a:rPr lang="en-US" sz="1000"/>
                        <a:t>2</a:t>
                      </a:r>
                    </a:p>
                  </a:txBody>
                  <a:tcPr marL="84406" marR="84406" marT="42203" marB="42203"/>
                </a:tc>
                <a:tc>
                  <a:txBody>
                    <a:bodyPr/>
                    <a:lstStyle/>
                    <a:p>
                      <a:endParaRPr lang="en-US" sz="1000"/>
                    </a:p>
                  </a:txBody>
                  <a:tcPr marL="84406" marR="84406" marT="42203" marB="42203"/>
                </a:tc>
                <a:extLst>
                  <a:ext uri="{0D108BD9-81ED-4DB2-BD59-A6C34878D82A}">
                    <a16:rowId xmlns:a16="http://schemas.microsoft.com/office/drawing/2014/main" val="1855158513"/>
                  </a:ext>
                </a:extLst>
              </a:tr>
              <a:tr h="241362">
                <a:tc>
                  <a:txBody>
                    <a:bodyPr/>
                    <a:lstStyle/>
                    <a:p>
                      <a:r>
                        <a:rPr lang="en-US" sz="1000"/>
                        <a:t>3</a:t>
                      </a:r>
                    </a:p>
                  </a:txBody>
                  <a:tcPr marL="84406" marR="84406" marT="42203" marB="42203"/>
                </a:tc>
                <a:tc>
                  <a:txBody>
                    <a:bodyPr/>
                    <a:lstStyle/>
                    <a:p>
                      <a:endParaRPr lang="en-US" sz="1000"/>
                    </a:p>
                  </a:txBody>
                  <a:tcPr marL="84406" marR="84406" marT="42203" marB="42203"/>
                </a:tc>
                <a:extLst>
                  <a:ext uri="{0D108BD9-81ED-4DB2-BD59-A6C34878D82A}">
                    <a16:rowId xmlns:a16="http://schemas.microsoft.com/office/drawing/2014/main" val="2812482902"/>
                  </a:ext>
                </a:extLst>
              </a:tr>
              <a:tr h="241362">
                <a:tc>
                  <a:txBody>
                    <a:bodyPr/>
                    <a:lstStyle/>
                    <a:p>
                      <a:r>
                        <a:rPr lang="en-US" sz="1000"/>
                        <a:t>4</a:t>
                      </a:r>
                    </a:p>
                  </a:txBody>
                  <a:tcPr marL="84406" marR="84406" marT="42203" marB="42203"/>
                </a:tc>
                <a:tc>
                  <a:txBody>
                    <a:bodyPr/>
                    <a:lstStyle/>
                    <a:p>
                      <a:endParaRPr lang="en-US" sz="1000" dirty="0"/>
                    </a:p>
                  </a:txBody>
                  <a:tcPr marL="84406" marR="84406" marT="42203" marB="42203"/>
                </a:tc>
                <a:extLst>
                  <a:ext uri="{0D108BD9-81ED-4DB2-BD59-A6C34878D82A}">
                    <a16:rowId xmlns:a16="http://schemas.microsoft.com/office/drawing/2014/main" val="3546069058"/>
                  </a:ext>
                </a:extLst>
              </a:tr>
            </a:tbl>
          </a:graphicData>
        </a:graphic>
      </p:graphicFrame>
      <p:cxnSp>
        <p:nvCxnSpPr>
          <p:cNvPr id="24" name="Straight Connector 23">
            <a:extLst>
              <a:ext uri="{FF2B5EF4-FFF2-40B4-BE49-F238E27FC236}">
                <a16:creationId xmlns:a16="http://schemas.microsoft.com/office/drawing/2014/main" id="{63708797-49DC-364B-BB15-521AF86360EF}"/>
              </a:ext>
            </a:extLst>
          </p:cNvPr>
          <p:cNvCxnSpPr>
            <a:stCxn id="15" idx="0"/>
          </p:cNvCxnSpPr>
          <p:nvPr/>
        </p:nvCxnSpPr>
        <p:spPr>
          <a:xfrm>
            <a:off x="1396613" y="3722536"/>
            <a:ext cx="0" cy="1677714"/>
          </a:xfrm>
          <a:prstGeom prst="line">
            <a:avLst/>
          </a:prstGeom>
        </p:spPr>
        <p:style>
          <a:lnRef idx="1">
            <a:schemeClr val="dk1"/>
          </a:lnRef>
          <a:fillRef idx="0">
            <a:schemeClr val="dk1"/>
          </a:fillRef>
          <a:effectRef idx="0">
            <a:schemeClr val="dk1"/>
          </a:effectRef>
          <a:fontRef idx="minor">
            <a:schemeClr val="tx1"/>
          </a:fontRef>
        </p:style>
      </p:cxnSp>
      <p:sp>
        <p:nvSpPr>
          <p:cNvPr id="28" name="Shape 73">
            <a:extLst>
              <a:ext uri="{FF2B5EF4-FFF2-40B4-BE49-F238E27FC236}">
                <a16:creationId xmlns:a16="http://schemas.microsoft.com/office/drawing/2014/main" id="{B8BEDB9C-9B4E-564A-9E90-FA7F6BF707A2}"/>
              </a:ext>
            </a:extLst>
          </p:cNvPr>
          <p:cNvSpPr/>
          <p:nvPr/>
        </p:nvSpPr>
        <p:spPr>
          <a:xfrm>
            <a:off x="532502" y="934866"/>
            <a:ext cx="1825821" cy="36933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ctr"/>
            <a:r>
              <a:rPr lang="es-ES" sz="1292" b="1" dirty="0"/>
              <a:t>AIM</a:t>
            </a:r>
          </a:p>
          <a:p>
            <a:pPr lvl="0" algn="ctr"/>
            <a:r>
              <a:rPr lang="es-ES" sz="1108" b="1" dirty="0" err="1"/>
              <a:t>What</a:t>
            </a:r>
            <a:r>
              <a:rPr lang="es-ES" sz="1108" b="1" dirty="0"/>
              <a:t> do </a:t>
            </a:r>
            <a:r>
              <a:rPr lang="es-ES" sz="1108" b="1" dirty="0" err="1"/>
              <a:t>you</a:t>
            </a:r>
            <a:r>
              <a:rPr lang="es-ES" sz="1108" b="1" dirty="0"/>
              <a:t> </a:t>
            </a:r>
            <a:r>
              <a:rPr lang="es-ES" sz="1108" b="1" dirty="0" err="1"/>
              <a:t>want</a:t>
            </a:r>
            <a:r>
              <a:rPr lang="es-ES" sz="1108" b="1" dirty="0"/>
              <a:t> to </a:t>
            </a:r>
            <a:r>
              <a:rPr lang="es-ES" sz="1108" b="1" dirty="0" err="1"/>
              <a:t>find</a:t>
            </a:r>
            <a:r>
              <a:rPr lang="es-ES" sz="1108" b="1" dirty="0"/>
              <a:t> </a:t>
            </a:r>
            <a:r>
              <a:rPr lang="es-ES" sz="1108" b="1" dirty="0" err="1"/>
              <a:t>out</a:t>
            </a:r>
            <a:r>
              <a:rPr lang="es-ES" sz="1108" b="1" dirty="0"/>
              <a:t>?</a:t>
            </a:r>
            <a:endParaRPr sz="1108" b="1" dirty="0"/>
          </a:p>
        </p:txBody>
      </p:sp>
      <p:sp>
        <p:nvSpPr>
          <p:cNvPr id="29" name="Shape 76">
            <a:extLst>
              <a:ext uri="{FF2B5EF4-FFF2-40B4-BE49-F238E27FC236}">
                <a16:creationId xmlns:a16="http://schemas.microsoft.com/office/drawing/2014/main" id="{6BD19BE8-4235-0247-A2B8-D362065FE8C2}"/>
              </a:ext>
            </a:extLst>
          </p:cNvPr>
          <p:cNvSpPr/>
          <p:nvPr/>
        </p:nvSpPr>
        <p:spPr>
          <a:xfrm>
            <a:off x="2878527" y="984192"/>
            <a:ext cx="2199321" cy="36933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ctr"/>
            <a:r>
              <a:rPr lang="en-GB" sz="1292" b="1" dirty="0"/>
              <a:t>HYPOTHESIS</a:t>
            </a:r>
          </a:p>
          <a:p>
            <a:pPr lvl="0" algn="ctr"/>
            <a:r>
              <a:rPr lang="en-GB" sz="1108" b="1" dirty="0"/>
              <a:t>What do you think the result will be?</a:t>
            </a:r>
          </a:p>
        </p:txBody>
      </p:sp>
      <p:sp>
        <p:nvSpPr>
          <p:cNvPr id="30" name="Shape 73">
            <a:extLst>
              <a:ext uri="{FF2B5EF4-FFF2-40B4-BE49-F238E27FC236}">
                <a16:creationId xmlns:a16="http://schemas.microsoft.com/office/drawing/2014/main" id="{7CD9DAC5-6D8E-8642-BFFF-E104B3B18432}"/>
              </a:ext>
            </a:extLst>
          </p:cNvPr>
          <p:cNvSpPr/>
          <p:nvPr/>
        </p:nvSpPr>
        <p:spPr>
          <a:xfrm>
            <a:off x="2133600" y="3165023"/>
            <a:ext cx="1098058" cy="36933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ctr"/>
            <a:r>
              <a:rPr lang="en-GB" sz="1292" b="1" dirty="0"/>
              <a:t>RESULTS</a:t>
            </a:r>
          </a:p>
          <a:p>
            <a:pPr lvl="0" algn="ctr"/>
            <a:r>
              <a:rPr lang="en-GB" sz="1108" b="1" dirty="0"/>
              <a:t>What did you see?</a:t>
            </a:r>
          </a:p>
        </p:txBody>
      </p:sp>
      <p:sp>
        <p:nvSpPr>
          <p:cNvPr id="31" name="Shape 76">
            <a:extLst>
              <a:ext uri="{FF2B5EF4-FFF2-40B4-BE49-F238E27FC236}">
                <a16:creationId xmlns:a16="http://schemas.microsoft.com/office/drawing/2014/main" id="{1971FD00-8B96-AB47-8AB0-690DD753CCE0}"/>
              </a:ext>
            </a:extLst>
          </p:cNvPr>
          <p:cNvSpPr/>
          <p:nvPr/>
        </p:nvSpPr>
        <p:spPr>
          <a:xfrm>
            <a:off x="6419821" y="3084108"/>
            <a:ext cx="1657581" cy="53982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a:r>
              <a:rPr lang="en-GB" sz="1292" b="1" dirty="0"/>
              <a:t>CONCLUSION</a:t>
            </a:r>
          </a:p>
          <a:p>
            <a:pPr lvl="0" algn="ctr"/>
            <a:r>
              <a:rPr lang="en-GB" sz="1108" b="1" dirty="0"/>
              <a:t>What did you find out? Was your hypothesis correct?</a:t>
            </a:r>
          </a:p>
        </p:txBody>
      </p:sp>
      <p:sp>
        <p:nvSpPr>
          <p:cNvPr id="32" name="Shape 76">
            <a:extLst>
              <a:ext uri="{FF2B5EF4-FFF2-40B4-BE49-F238E27FC236}">
                <a16:creationId xmlns:a16="http://schemas.microsoft.com/office/drawing/2014/main" id="{AA048ACC-7687-CA4C-B6AD-94FCEC65C51A}"/>
              </a:ext>
            </a:extLst>
          </p:cNvPr>
          <p:cNvSpPr/>
          <p:nvPr/>
        </p:nvSpPr>
        <p:spPr>
          <a:xfrm>
            <a:off x="5267523" y="654420"/>
            <a:ext cx="3512180" cy="71032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ctr"/>
            <a:r>
              <a:rPr lang="es-ES" sz="1292" b="1" dirty="0"/>
              <a:t>EXPERIMENTAL DESIGN</a:t>
            </a:r>
          </a:p>
          <a:p>
            <a:pPr lvl="0" algn="ctr"/>
            <a:r>
              <a:rPr lang="es-ES" sz="1108" b="1" dirty="0" err="1"/>
              <a:t>How</a:t>
            </a:r>
            <a:r>
              <a:rPr lang="es-ES" sz="1108" b="1" dirty="0"/>
              <a:t> are </a:t>
            </a:r>
            <a:r>
              <a:rPr lang="es-ES" sz="1108" b="1" dirty="0" err="1"/>
              <a:t>you</a:t>
            </a:r>
            <a:r>
              <a:rPr lang="es-ES" sz="1108" b="1" dirty="0"/>
              <a:t> </a:t>
            </a:r>
            <a:r>
              <a:rPr lang="es-ES" sz="1108" b="1" dirty="0" err="1"/>
              <a:t>going</a:t>
            </a:r>
            <a:r>
              <a:rPr lang="es-ES" sz="1108" b="1" dirty="0"/>
              <a:t> to do </a:t>
            </a:r>
            <a:r>
              <a:rPr lang="es-ES" sz="1108" b="1" dirty="0" err="1"/>
              <a:t>your</a:t>
            </a:r>
            <a:r>
              <a:rPr lang="es-ES" sz="1108" b="1" dirty="0"/>
              <a:t> </a:t>
            </a:r>
            <a:r>
              <a:rPr lang="es-ES" sz="1108" b="1" dirty="0" err="1"/>
              <a:t>experiment</a:t>
            </a:r>
            <a:r>
              <a:rPr lang="es-ES" sz="1108" b="1" dirty="0"/>
              <a:t>?</a:t>
            </a:r>
          </a:p>
          <a:p>
            <a:pPr lvl="0" algn="ctr"/>
            <a:r>
              <a:rPr lang="es-ES" sz="1108" b="1" dirty="0" err="1"/>
              <a:t>What</a:t>
            </a:r>
            <a:r>
              <a:rPr lang="es-ES" sz="1108" b="1" dirty="0"/>
              <a:t> do </a:t>
            </a:r>
            <a:r>
              <a:rPr lang="es-ES" sz="1108" b="1" dirty="0" err="1"/>
              <a:t>you</a:t>
            </a:r>
            <a:r>
              <a:rPr lang="es-ES" sz="1108" b="1" dirty="0"/>
              <a:t> </a:t>
            </a:r>
            <a:r>
              <a:rPr lang="es-ES" sz="1108" b="1" dirty="0" err="1"/>
              <a:t>need</a:t>
            </a:r>
            <a:r>
              <a:rPr lang="es-ES" sz="1108" b="1" dirty="0"/>
              <a:t> to do </a:t>
            </a:r>
            <a:r>
              <a:rPr lang="es-ES" sz="1108" b="1" dirty="0" err="1"/>
              <a:t>the</a:t>
            </a:r>
            <a:r>
              <a:rPr lang="es-ES" sz="1108" b="1" dirty="0"/>
              <a:t> </a:t>
            </a:r>
            <a:r>
              <a:rPr lang="es-ES" sz="1108" b="1" dirty="0" err="1"/>
              <a:t>experiment</a:t>
            </a:r>
            <a:r>
              <a:rPr lang="es-ES" sz="1108" b="1" dirty="0"/>
              <a:t>?</a:t>
            </a:r>
          </a:p>
          <a:p>
            <a:pPr lvl="0" algn="ctr"/>
            <a:r>
              <a:rPr lang="es-ES" sz="1108" b="1" dirty="0" err="1"/>
              <a:t>Is</a:t>
            </a:r>
            <a:r>
              <a:rPr lang="es-ES" sz="1108" b="1" dirty="0"/>
              <a:t> </a:t>
            </a:r>
            <a:r>
              <a:rPr lang="es-ES" sz="1108" b="1" dirty="0" err="1"/>
              <a:t>your</a:t>
            </a:r>
            <a:r>
              <a:rPr lang="es-ES" sz="1108" b="1" dirty="0"/>
              <a:t> </a:t>
            </a:r>
            <a:r>
              <a:rPr lang="es-ES" sz="1108" b="1" dirty="0" err="1"/>
              <a:t>experiment</a:t>
            </a:r>
            <a:r>
              <a:rPr lang="es-ES" sz="1108" b="1" dirty="0"/>
              <a:t> </a:t>
            </a:r>
            <a:r>
              <a:rPr lang="es-ES" sz="1108" b="1" dirty="0" err="1"/>
              <a:t>fair</a:t>
            </a:r>
            <a:r>
              <a:rPr lang="es-ES" sz="1108" b="1" dirty="0"/>
              <a:t>? </a:t>
            </a:r>
            <a:r>
              <a:rPr lang="es-ES" sz="1108" b="1" dirty="0" err="1"/>
              <a:t>What</a:t>
            </a:r>
            <a:r>
              <a:rPr lang="es-ES" sz="1108" b="1" dirty="0"/>
              <a:t> </a:t>
            </a:r>
            <a:r>
              <a:rPr lang="es-ES" sz="1108" b="1" dirty="0" err="1"/>
              <a:t>one</a:t>
            </a:r>
            <a:r>
              <a:rPr lang="es-ES" sz="1108" b="1" dirty="0"/>
              <a:t> </a:t>
            </a:r>
            <a:r>
              <a:rPr lang="es-ES" sz="1108" b="1" dirty="0" err="1"/>
              <a:t>thing</a:t>
            </a:r>
            <a:r>
              <a:rPr lang="es-ES" sz="1108" b="1" dirty="0"/>
              <a:t> are </a:t>
            </a:r>
            <a:r>
              <a:rPr lang="es-ES" sz="1108" b="1" dirty="0" err="1"/>
              <a:t>you</a:t>
            </a:r>
            <a:r>
              <a:rPr lang="es-ES" sz="1108" b="1" dirty="0"/>
              <a:t> </a:t>
            </a:r>
            <a:r>
              <a:rPr lang="es-ES" sz="1108" b="1" dirty="0" err="1"/>
              <a:t>changing</a:t>
            </a:r>
            <a:r>
              <a:rPr lang="es-ES" sz="1108" b="1" dirty="0"/>
              <a:t>? </a:t>
            </a:r>
          </a:p>
        </p:txBody>
      </p:sp>
      <p:sp>
        <p:nvSpPr>
          <p:cNvPr id="3" name="TextBox 2"/>
          <p:cNvSpPr txBox="1"/>
          <p:nvPr/>
        </p:nvSpPr>
        <p:spPr>
          <a:xfrm>
            <a:off x="869421" y="4015573"/>
            <a:ext cx="281354" cy="348109"/>
          </a:xfrm>
          <a:prstGeom prst="rect">
            <a:avLst/>
          </a:prstGeom>
          <a:noFill/>
        </p:spPr>
        <p:txBody>
          <a:bodyPr wrap="square" rtlCol="0">
            <a:spAutoFit/>
          </a:bodyPr>
          <a:lstStyle/>
          <a:p>
            <a:r>
              <a:rPr lang="en-GB" sz="1662" dirty="0"/>
              <a:t>1</a:t>
            </a:r>
          </a:p>
        </p:txBody>
      </p:sp>
      <p:sp>
        <p:nvSpPr>
          <p:cNvPr id="19" name="TextBox 18"/>
          <p:cNvSpPr txBox="1"/>
          <p:nvPr/>
        </p:nvSpPr>
        <p:spPr>
          <a:xfrm>
            <a:off x="1623085" y="4043691"/>
            <a:ext cx="281354" cy="348109"/>
          </a:xfrm>
          <a:prstGeom prst="rect">
            <a:avLst/>
          </a:prstGeom>
          <a:noFill/>
        </p:spPr>
        <p:txBody>
          <a:bodyPr wrap="square" rtlCol="0">
            <a:spAutoFit/>
          </a:bodyPr>
          <a:lstStyle/>
          <a:p>
            <a:r>
              <a:rPr lang="en-GB" sz="1662" dirty="0"/>
              <a:t>2</a:t>
            </a:r>
          </a:p>
        </p:txBody>
      </p:sp>
      <p:sp>
        <p:nvSpPr>
          <p:cNvPr id="23" name="TextBox 22"/>
          <p:cNvSpPr txBox="1"/>
          <p:nvPr/>
        </p:nvSpPr>
        <p:spPr>
          <a:xfrm>
            <a:off x="858463" y="4672386"/>
            <a:ext cx="281354" cy="348109"/>
          </a:xfrm>
          <a:prstGeom prst="rect">
            <a:avLst/>
          </a:prstGeom>
          <a:noFill/>
        </p:spPr>
        <p:txBody>
          <a:bodyPr wrap="square" rtlCol="0">
            <a:spAutoFit/>
          </a:bodyPr>
          <a:lstStyle/>
          <a:p>
            <a:r>
              <a:rPr lang="en-GB" sz="1662" dirty="0"/>
              <a:t>3</a:t>
            </a:r>
          </a:p>
        </p:txBody>
      </p:sp>
      <p:sp>
        <p:nvSpPr>
          <p:cNvPr id="26" name="TextBox 25"/>
          <p:cNvSpPr txBox="1"/>
          <p:nvPr/>
        </p:nvSpPr>
        <p:spPr>
          <a:xfrm>
            <a:off x="1623085" y="4639900"/>
            <a:ext cx="281354" cy="348109"/>
          </a:xfrm>
          <a:prstGeom prst="rect">
            <a:avLst/>
          </a:prstGeom>
          <a:noFill/>
        </p:spPr>
        <p:txBody>
          <a:bodyPr wrap="square" rtlCol="0">
            <a:spAutoFit/>
          </a:bodyPr>
          <a:lstStyle/>
          <a:p>
            <a:r>
              <a:rPr lang="en-GB" sz="1662" dirty="0"/>
              <a:t>4</a:t>
            </a:r>
          </a:p>
        </p:txBody>
      </p:sp>
      <p:cxnSp>
        <p:nvCxnSpPr>
          <p:cNvPr id="27" name="Straight Connector 26">
            <a:extLst>
              <a:ext uri="{FF2B5EF4-FFF2-40B4-BE49-F238E27FC236}">
                <a16:creationId xmlns:a16="http://schemas.microsoft.com/office/drawing/2014/main" id="{63708797-49DC-364B-BB15-521AF86360EF}"/>
              </a:ext>
            </a:extLst>
          </p:cNvPr>
          <p:cNvCxnSpPr>
            <a:stCxn id="15" idx="2"/>
          </p:cNvCxnSpPr>
          <p:nvPr/>
        </p:nvCxnSpPr>
        <p:spPr>
          <a:xfrm flipV="1">
            <a:off x="502273" y="4533808"/>
            <a:ext cx="1788679" cy="27585"/>
          </a:xfrm>
          <a:prstGeom prst="line">
            <a:avLst/>
          </a:prstGeom>
        </p:spPr>
        <p:style>
          <a:lnRef idx="1">
            <a:schemeClr val="dk1"/>
          </a:lnRef>
          <a:fillRef idx="0">
            <a:schemeClr val="dk1"/>
          </a:fillRef>
          <a:effectRef idx="0">
            <a:schemeClr val="dk1"/>
          </a:effectRef>
          <a:fontRef idx="minor">
            <a:schemeClr val="tx1"/>
          </a:fontRef>
        </p:style>
      </p:cxnSp>
      <p:sp>
        <p:nvSpPr>
          <p:cNvPr id="21" name="Oval 20"/>
          <p:cNvSpPr/>
          <p:nvPr/>
        </p:nvSpPr>
        <p:spPr>
          <a:xfrm>
            <a:off x="1" y="178926"/>
            <a:ext cx="5672858" cy="117459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33" name="TextBox 32"/>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111829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195" y="457200"/>
            <a:ext cx="7913609" cy="5562600"/>
          </a:xfrm>
          <a:prstGeom prst="rect">
            <a:avLst/>
          </a:prstGeom>
        </p:spPr>
      </p:pic>
      <p:sp>
        <p:nvSpPr>
          <p:cNvPr id="3" name="Title 1"/>
          <p:cNvSpPr>
            <a:spLocks noGrp="1"/>
          </p:cNvSpPr>
          <p:nvPr>
            <p:ph type="ctrTitle"/>
          </p:nvPr>
        </p:nvSpPr>
        <p:spPr>
          <a:xfrm>
            <a:off x="-10886" y="0"/>
            <a:ext cx="8291264" cy="648072"/>
          </a:xfrm>
        </p:spPr>
        <p:txBody>
          <a:bodyPr/>
          <a:lstStyle/>
          <a:p>
            <a:r>
              <a:rPr lang="en-GB" dirty="0" smtClean="0"/>
              <a:t>Write your question to make a display!</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6" name="TextBox 5"/>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1021668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2471738"/>
            <a:ext cx="8291513" cy="647700"/>
          </a:xfrm>
        </p:spPr>
        <p:txBody>
          <a:bodyPr rtlCol="0">
            <a:noAutofit/>
          </a:bodyPr>
          <a:lstStyle/>
          <a:p>
            <a:pPr algn="ctr" fontAlgn="auto">
              <a:spcAft>
                <a:spcPts val="0"/>
              </a:spcAft>
              <a:defRPr/>
            </a:pPr>
            <a:r>
              <a:rPr lang="en-GB" sz="4000" dirty="0" smtClean="0"/>
              <a:t>Example: </a:t>
            </a:r>
            <a:r>
              <a:rPr lang="en-GB" sz="4000" b="0" i="1" dirty="0" smtClean="0"/>
              <a:t>We want you to find out which location has the most bacteria</a:t>
            </a:r>
            <a:r>
              <a:rPr lang="en-GB" sz="4000" dirty="0" smtClean="0"/>
              <a:t>!</a:t>
            </a:r>
            <a:endParaRPr lang="en-GB" sz="4000" dirty="0"/>
          </a:p>
        </p:txBody>
      </p:sp>
      <p:sp>
        <p:nvSpPr>
          <p:cNvPr id="11267" name="Shape 73"/>
          <p:cNvSpPr>
            <a:spLocks noChangeArrowheads="1"/>
          </p:cNvSpPr>
          <p:nvPr/>
        </p:nvSpPr>
        <p:spPr bwMode="auto">
          <a:xfrm>
            <a:off x="1627188" y="339725"/>
            <a:ext cx="57499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4000" b="1">
                <a:solidFill>
                  <a:srgbClr val="002060"/>
                </a:solidFill>
              </a:rPr>
              <a:t>AIM</a:t>
            </a:r>
          </a:p>
          <a:p>
            <a:pPr algn="ctr" eaLnBrk="1" hangingPunct="1"/>
            <a:r>
              <a:rPr lang="es-ES" altLang="en-US" sz="3600" b="1">
                <a:solidFill>
                  <a:srgbClr val="002060"/>
                </a:solidFill>
              </a:rPr>
              <a:t>What do we want to find out?</a:t>
            </a:r>
            <a:endParaRPr lang="en-US" altLang="en-US" sz="3600" b="1">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5" name="TextBox 4"/>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621079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3B972A-D6C0-A346-B18C-E7091AC202E9}"/>
              </a:ext>
            </a:extLst>
          </p:cNvPr>
          <p:cNvSpPr>
            <a:spLocks noGrp="1"/>
          </p:cNvSpPr>
          <p:nvPr>
            <p:ph type="ctrTitle"/>
          </p:nvPr>
        </p:nvSpPr>
        <p:spPr>
          <a:xfrm>
            <a:off x="23813" y="-7938"/>
            <a:ext cx="8982075" cy="701676"/>
          </a:xfrm>
        </p:spPr>
        <p:txBody>
          <a:bodyPr rtlCol="0"/>
          <a:lstStyle/>
          <a:p>
            <a:pPr fontAlgn="auto">
              <a:spcAft>
                <a:spcPts val="0"/>
              </a:spcAft>
              <a:defRPr/>
            </a:pPr>
            <a:endParaRPr lang="en-US" dirty="0"/>
          </a:p>
        </p:txBody>
      </p:sp>
      <p:sp>
        <p:nvSpPr>
          <p:cNvPr id="10243" name="Shape 73"/>
          <p:cNvSpPr>
            <a:spLocks noChangeArrowheads="1"/>
          </p:cNvSpPr>
          <p:nvPr/>
        </p:nvSpPr>
        <p:spPr bwMode="auto">
          <a:xfrm>
            <a:off x="292100" y="822325"/>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a:solidFill>
                  <a:srgbClr val="002060"/>
                </a:solidFill>
              </a:rPr>
              <a:t>AIM</a:t>
            </a:r>
          </a:p>
          <a:p>
            <a:pPr algn="ctr" eaLnBrk="1" hangingPunct="1"/>
            <a:r>
              <a:rPr lang="es-ES" altLang="en-US" sz="1200" b="1">
                <a:solidFill>
                  <a:srgbClr val="002060"/>
                </a:solidFill>
              </a:rPr>
              <a:t>What do we want to find out?</a:t>
            </a:r>
            <a:endParaRPr lang="en-US" altLang="en-US" sz="1200" b="1">
              <a:solidFill>
                <a:srgbClr val="002060"/>
              </a:solidFill>
            </a:endParaRPr>
          </a:p>
        </p:txBody>
      </p:sp>
      <p:sp>
        <p:nvSpPr>
          <p:cNvPr id="6" name="Shape 74">
            <a:extLst>
              <a:ext uri="{FF2B5EF4-FFF2-40B4-BE49-F238E27FC236}">
                <a16:creationId xmlns:a16="http://schemas.microsoft.com/office/drawing/2014/main" id="{8E21E1B2-89B2-9B4E-9F32-C89605D4BE03}"/>
              </a:ext>
            </a:extLst>
          </p:cNvPr>
          <p:cNvSpPr/>
          <p:nvPr/>
        </p:nvSpPr>
        <p:spPr>
          <a:xfrm>
            <a:off x="31750" y="1343025"/>
            <a:ext cx="2503488" cy="177006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0245" name="Shape 76"/>
          <p:cNvSpPr>
            <a:spLocks noChangeArrowheads="1"/>
          </p:cNvSpPr>
          <p:nvPr/>
        </p:nvSpPr>
        <p:spPr bwMode="auto">
          <a:xfrm>
            <a:off x="2692400" y="868363"/>
            <a:ext cx="237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HYPOTHESIS</a:t>
            </a:r>
          </a:p>
          <a:p>
            <a:pPr algn="ctr" eaLnBrk="1" hangingPunct="1"/>
            <a:r>
              <a:rPr lang="en-GB" altLang="en-US" sz="1200" b="1">
                <a:solidFill>
                  <a:srgbClr val="002060"/>
                </a:solidFill>
              </a:rPr>
              <a:t>What do you think the result will be?</a:t>
            </a:r>
          </a:p>
        </p:txBody>
      </p:sp>
      <p:sp>
        <p:nvSpPr>
          <p:cNvPr id="8" name="Shape 74">
            <a:extLst>
              <a:ext uri="{FF2B5EF4-FFF2-40B4-BE49-F238E27FC236}">
                <a16:creationId xmlns:a16="http://schemas.microsoft.com/office/drawing/2014/main" id="{82D16B9D-C00D-D64D-A30E-39692E18CC67}"/>
              </a:ext>
            </a:extLst>
          </p:cNvPr>
          <p:cNvSpPr/>
          <p:nvPr/>
        </p:nvSpPr>
        <p:spPr>
          <a:xfrm>
            <a:off x="2682875" y="1371600"/>
            <a:ext cx="2357438"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0247" name="Shape 73"/>
          <p:cNvSpPr>
            <a:spLocks noChangeArrowheads="1"/>
          </p:cNvSpPr>
          <p:nvPr/>
        </p:nvSpPr>
        <p:spPr bwMode="auto">
          <a:xfrm>
            <a:off x="1638300" y="3235325"/>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RESULTS</a:t>
            </a:r>
          </a:p>
          <a:p>
            <a:pPr algn="ctr" eaLnBrk="1" hangingPunct="1"/>
            <a:r>
              <a:rPr lang="en-GB" altLang="en-US" sz="1200" b="1">
                <a:solidFill>
                  <a:srgbClr val="002060"/>
                </a:solidFill>
              </a:rPr>
              <a:t>What did you see?</a:t>
            </a:r>
          </a:p>
        </p:txBody>
      </p:sp>
      <p:sp>
        <p:nvSpPr>
          <p:cNvPr id="10" name="Shape 74">
            <a:extLst>
              <a:ext uri="{FF2B5EF4-FFF2-40B4-BE49-F238E27FC236}">
                <a16:creationId xmlns:a16="http://schemas.microsoft.com/office/drawing/2014/main" id="{0F8BE1ED-94B4-E34E-B027-33F9945D5C2E}"/>
              </a:ext>
            </a:extLst>
          </p:cNvPr>
          <p:cNvSpPr/>
          <p:nvPr/>
        </p:nvSpPr>
        <p:spPr>
          <a:xfrm>
            <a:off x="5154613" y="3714750"/>
            <a:ext cx="3851275" cy="199072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0249" name="Shape 76"/>
          <p:cNvSpPr>
            <a:spLocks noChangeArrowheads="1"/>
          </p:cNvSpPr>
          <p:nvPr/>
        </p:nvSpPr>
        <p:spPr bwMode="auto">
          <a:xfrm>
            <a:off x="5481638" y="3281363"/>
            <a:ext cx="339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CONCLUSION</a:t>
            </a:r>
          </a:p>
          <a:p>
            <a:pPr algn="ctr" eaLnBrk="1" hangingPunct="1"/>
            <a:r>
              <a:rPr lang="en-GB" altLang="en-US" sz="1200" b="1">
                <a:solidFill>
                  <a:srgbClr val="002060"/>
                </a:solidFill>
              </a:rPr>
              <a:t>What did you find out? Was your hypothesis correct?</a:t>
            </a:r>
          </a:p>
        </p:txBody>
      </p:sp>
      <p:sp>
        <p:nvSpPr>
          <p:cNvPr id="10250" name="Shape 76"/>
          <p:cNvSpPr>
            <a:spLocks noChangeArrowheads="1"/>
          </p:cNvSpPr>
          <p:nvPr/>
        </p:nvSpPr>
        <p:spPr bwMode="auto">
          <a:xfrm>
            <a:off x="5345113" y="511175"/>
            <a:ext cx="3665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dirty="0">
                <a:solidFill>
                  <a:srgbClr val="002060"/>
                </a:solidFill>
              </a:rPr>
              <a:t>EXPERIMENTAL DESIGN</a:t>
            </a:r>
          </a:p>
          <a:p>
            <a:pPr algn="ctr" eaLnBrk="1" hangingPunct="1"/>
            <a:r>
              <a:rPr lang="es-ES" altLang="en-US" sz="1200" b="1" dirty="0" err="1">
                <a:solidFill>
                  <a:srgbClr val="002060"/>
                </a:solidFill>
              </a:rPr>
              <a:t>How</a:t>
            </a:r>
            <a:r>
              <a:rPr lang="es-ES" altLang="en-US" sz="1200" b="1" dirty="0">
                <a:solidFill>
                  <a:srgbClr val="002060"/>
                </a:solidFill>
              </a:rPr>
              <a:t> </a:t>
            </a:r>
            <a:r>
              <a:rPr lang="es-ES" altLang="en-US" sz="1200" b="1" dirty="0" err="1">
                <a:solidFill>
                  <a:srgbClr val="002060"/>
                </a:solidFill>
              </a:rPr>
              <a:t>did</a:t>
            </a:r>
            <a:r>
              <a:rPr lang="es-ES" altLang="en-US" sz="1200" b="1" dirty="0">
                <a:solidFill>
                  <a:srgbClr val="002060"/>
                </a:solidFill>
              </a:rPr>
              <a:t> </a:t>
            </a:r>
            <a:r>
              <a:rPr lang="es-ES" altLang="en-US" sz="1200" b="1" dirty="0" err="1">
                <a:solidFill>
                  <a:srgbClr val="002060"/>
                </a:solidFill>
              </a:rPr>
              <a:t>you</a:t>
            </a:r>
            <a:r>
              <a:rPr lang="es-ES" altLang="en-US" sz="1200" b="1" dirty="0">
                <a:solidFill>
                  <a:srgbClr val="002060"/>
                </a:solidFill>
              </a:rPr>
              <a:t> do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a:t>
            </a:r>
          </a:p>
          <a:p>
            <a:pPr algn="ctr" eaLnBrk="1" hangingPunct="1"/>
            <a:r>
              <a:rPr lang="es-ES" altLang="en-US" sz="1200" b="1" dirty="0" err="1">
                <a:solidFill>
                  <a:srgbClr val="002060"/>
                </a:solidFill>
              </a:rPr>
              <a:t>What</a:t>
            </a:r>
            <a:r>
              <a:rPr lang="es-ES" altLang="en-US" sz="1200" b="1" dirty="0">
                <a:solidFill>
                  <a:srgbClr val="002060"/>
                </a:solidFill>
              </a:rPr>
              <a:t> do </a:t>
            </a:r>
            <a:r>
              <a:rPr lang="es-ES" altLang="en-US" sz="1200" b="1" dirty="0" err="1">
                <a:solidFill>
                  <a:srgbClr val="002060"/>
                </a:solidFill>
              </a:rPr>
              <a:t>you</a:t>
            </a:r>
            <a:r>
              <a:rPr lang="es-ES" altLang="en-US" sz="1200" b="1" dirty="0">
                <a:solidFill>
                  <a:srgbClr val="002060"/>
                </a:solidFill>
              </a:rPr>
              <a:t> </a:t>
            </a:r>
            <a:r>
              <a:rPr lang="es-ES" altLang="en-US" sz="1200" b="1" dirty="0" err="1">
                <a:solidFill>
                  <a:srgbClr val="002060"/>
                </a:solidFill>
              </a:rPr>
              <a:t>need</a:t>
            </a:r>
            <a:r>
              <a:rPr lang="es-ES" altLang="en-US" sz="1200" b="1" dirty="0">
                <a:solidFill>
                  <a:srgbClr val="002060"/>
                </a:solidFill>
              </a:rPr>
              <a:t> to do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a:t>
            </a:r>
          </a:p>
          <a:p>
            <a:pPr algn="ctr" eaLnBrk="1" hangingPunct="1"/>
            <a:r>
              <a:rPr lang="es-ES" altLang="en-US" sz="1200" b="1" dirty="0" err="1">
                <a:solidFill>
                  <a:srgbClr val="002060"/>
                </a:solidFill>
              </a:rPr>
              <a:t>Is</a:t>
            </a:r>
            <a:r>
              <a:rPr lang="es-ES" altLang="en-US" sz="1200" b="1" dirty="0">
                <a:solidFill>
                  <a:srgbClr val="002060"/>
                </a:solidFill>
              </a:rPr>
              <a:t>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 </a:t>
            </a:r>
            <a:r>
              <a:rPr lang="es-ES" altLang="en-US" sz="1200" b="1" dirty="0" err="1">
                <a:solidFill>
                  <a:srgbClr val="002060"/>
                </a:solidFill>
              </a:rPr>
              <a:t>fair</a:t>
            </a:r>
            <a:r>
              <a:rPr lang="es-ES" altLang="en-US" sz="1200" b="1" dirty="0">
                <a:solidFill>
                  <a:srgbClr val="002060"/>
                </a:solidFill>
              </a:rPr>
              <a:t>? </a:t>
            </a:r>
            <a:r>
              <a:rPr lang="es-ES" altLang="en-US" sz="1200" b="1" dirty="0" err="1">
                <a:solidFill>
                  <a:srgbClr val="002060"/>
                </a:solidFill>
              </a:rPr>
              <a:t>What</a:t>
            </a:r>
            <a:r>
              <a:rPr lang="es-ES" altLang="en-US" sz="1200" b="1" dirty="0">
                <a:solidFill>
                  <a:srgbClr val="002060"/>
                </a:solidFill>
              </a:rPr>
              <a:t> </a:t>
            </a:r>
            <a:r>
              <a:rPr lang="es-ES" altLang="en-US" sz="1200" b="1" dirty="0" err="1">
                <a:solidFill>
                  <a:srgbClr val="002060"/>
                </a:solidFill>
              </a:rPr>
              <a:t>one</a:t>
            </a:r>
            <a:r>
              <a:rPr lang="es-ES" altLang="en-US" sz="1200" b="1" dirty="0">
                <a:solidFill>
                  <a:srgbClr val="002060"/>
                </a:solidFill>
              </a:rPr>
              <a:t> </a:t>
            </a:r>
            <a:r>
              <a:rPr lang="es-ES" altLang="en-US" sz="1200" b="1" dirty="0" err="1">
                <a:solidFill>
                  <a:srgbClr val="002060"/>
                </a:solidFill>
              </a:rPr>
              <a:t>thing</a:t>
            </a:r>
            <a:r>
              <a:rPr lang="es-ES" altLang="en-US" sz="1200" b="1" dirty="0">
                <a:solidFill>
                  <a:srgbClr val="002060"/>
                </a:solidFill>
              </a:rPr>
              <a:t> are </a:t>
            </a:r>
            <a:r>
              <a:rPr lang="es-ES" altLang="en-US" sz="1200" b="1" dirty="0" err="1">
                <a:solidFill>
                  <a:srgbClr val="002060"/>
                </a:solidFill>
              </a:rPr>
              <a:t>you</a:t>
            </a:r>
            <a:r>
              <a:rPr lang="es-ES" altLang="en-US" sz="1200" b="1" dirty="0">
                <a:solidFill>
                  <a:srgbClr val="002060"/>
                </a:solidFill>
              </a:rPr>
              <a:t> </a:t>
            </a:r>
            <a:r>
              <a:rPr lang="es-ES" altLang="en-US" sz="1200" b="1" dirty="0" err="1">
                <a:solidFill>
                  <a:srgbClr val="002060"/>
                </a:solidFill>
              </a:rPr>
              <a:t>changing</a:t>
            </a:r>
            <a:r>
              <a:rPr lang="es-ES" altLang="en-US" sz="1200" b="1" dirty="0">
                <a:solidFill>
                  <a:srgbClr val="002060"/>
                </a:solidFill>
              </a:rPr>
              <a:t>? </a:t>
            </a:r>
          </a:p>
        </p:txBody>
      </p:sp>
      <p:sp>
        <p:nvSpPr>
          <p:cNvPr id="13" name="Shape 74">
            <a:extLst>
              <a:ext uri="{FF2B5EF4-FFF2-40B4-BE49-F238E27FC236}">
                <a16:creationId xmlns:a16="http://schemas.microsoft.com/office/drawing/2014/main" id="{3C29A78A-68BD-4C4D-B46A-1ED704C20573}"/>
              </a:ext>
            </a:extLst>
          </p:cNvPr>
          <p:cNvSpPr/>
          <p:nvPr/>
        </p:nvSpPr>
        <p:spPr>
          <a:xfrm>
            <a:off x="5249863" y="1371600"/>
            <a:ext cx="3854450"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4" name="Shape 74">
            <a:extLst>
              <a:ext uri="{FF2B5EF4-FFF2-40B4-BE49-F238E27FC236}">
                <a16:creationId xmlns:a16="http://schemas.microsoft.com/office/drawing/2014/main" id="{F10E95D6-D562-004B-B35A-A77BBEBA28C7}"/>
              </a:ext>
            </a:extLst>
          </p:cNvPr>
          <p:cNvSpPr/>
          <p:nvPr/>
        </p:nvSpPr>
        <p:spPr>
          <a:xfrm>
            <a:off x="23813" y="3695700"/>
            <a:ext cx="4802187" cy="199707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5" name="Oval 14">
            <a:extLst>
              <a:ext uri="{FF2B5EF4-FFF2-40B4-BE49-F238E27FC236}">
                <a16:creationId xmlns:a16="http://schemas.microsoft.com/office/drawing/2014/main" id="{60FB99C5-F221-FE40-98E7-C4CA73E5F36D}"/>
              </a:ext>
            </a:extLst>
          </p:cNvPr>
          <p:cNvSpPr/>
          <p:nvPr/>
        </p:nvSpPr>
        <p:spPr>
          <a:xfrm>
            <a:off x="112713" y="3833813"/>
            <a:ext cx="1938337" cy="18176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graphicFrame>
        <p:nvGraphicFramePr>
          <p:cNvPr id="16" name="Table 15">
            <a:extLst>
              <a:ext uri="{FF2B5EF4-FFF2-40B4-BE49-F238E27FC236}">
                <a16:creationId xmlns:a16="http://schemas.microsoft.com/office/drawing/2014/main" id="{D6DF2973-5E16-9643-9790-55E494364A30}"/>
              </a:ext>
            </a:extLst>
          </p:cNvPr>
          <p:cNvGraphicFramePr>
            <a:graphicFrameLocks noGrp="1"/>
          </p:cNvGraphicFramePr>
          <p:nvPr/>
        </p:nvGraphicFramePr>
        <p:xfrm>
          <a:off x="2230333" y="3885967"/>
          <a:ext cx="2389131" cy="1647418"/>
        </p:xfrm>
        <a:graphic>
          <a:graphicData uri="http://schemas.openxmlformats.org/drawingml/2006/table">
            <a:tbl>
              <a:tblPr firstRow="1" bandRow="1">
                <a:solidFill>
                  <a:srgbClr val="C10D18"/>
                </a:solidFill>
                <a:tableStyleId>{21E4AEA4-8DFA-4A89-87EB-49C32662AFE0}</a:tableStyleId>
              </a:tblPr>
              <a:tblGrid>
                <a:gridCol w="636531">
                  <a:extLst>
                    <a:ext uri="{9D8B030D-6E8A-4147-A177-3AD203B41FA5}">
                      <a16:colId xmlns:a16="http://schemas.microsoft.com/office/drawing/2014/main" val="3073362680"/>
                    </a:ext>
                  </a:extLst>
                </a:gridCol>
                <a:gridCol w="1752600">
                  <a:extLst>
                    <a:ext uri="{9D8B030D-6E8A-4147-A177-3AD203B41FA5}">
                      <a16:colId xmlns:a16="http://schemas.microsoft.com/office/drawing/2014/main" val="2502859066"/>
                    </a:ext>
                  </a:extLst>
                </a:gridCol>
              </a:tblGrid>
              <a:tr h="471266">
                <a:tc>
                  <a:txBody>
                    <a:bodyPr/>
                    <a:lstStyle/>
                    <a:p>
                      <a:r>
                        <a:rPr lang="en-US" sz="1100"/>
                        <a:t>Plate section</a:t>
                      </a:r>
                    </a:p>
                  </a:txBody>
                  <a:tcPr>
                    <a:solidFill>
                      <a:srgbClr val="C10C17"/>
                    </a:solidFill>
                  </a:tcPr>
                </a:tc>
                <a:tc>
                  <a:txBody>
                    <a:bodyPr/>
                    <a:lstStyle/>
                    <a:p>
                      <a:r>
                        <a:rPr lang="en-US" sz="1100" dirty="0"/>
                        <a:t>Number of colonies</a:t>
                      </a:r>
                    </a:p>
                  </a:txBody>
                  <a:tcPr>
                    <a:solidFill>
                      <a:srgbClr val="C10C17"/>
                    </a:solidFill>
                  </a:tcPr>
                </a:tc>
                <a:extLst>
                  <a:ext uri="{0D108BD9-81ED-4DB2-BD59-A6C34878D82A}">
                    <a16:rowId xmlns:a16="http://schemas.microsoft.com/office/drawing/2014/main" val="1727972655"/>
                  </a:ext>
                </a:extLst>
              </a:tr>
              <a:tr h="294038">
                <a:tc>
                  <a:txBody>
                    <a:bodyPr/>
                    <a:lstStyle/>
                    <a:p>
                      <a:r>
                        <a:rPr lang="en-US" sz="1100"/>
                        <a:t>1</a:t>
                      </a:r>
                    </a:p>
                  </a:txBody>
                  <a:tcPr/>
                </a:tc>
                <a:tc>
                  <a:txBody>
                    <a:bodyPr/>
                    <a:lstStyle/>
                    <a:p>
                      <a:endParaRPr lang="en-US" sz="1100"/>
                    </a:p>
                  </a:txBody>
                  <a:tcPr/>
                </a:tc>
                <a:extLst>
                  <a:ext uri="{0D108BD9-81ED-4DB2-BD59-A6C34878D82A}">
                    <a16:rowId xmlns:a16="http://schemas.microsoft.com/office/drawing/2014/main" val="1121421251"/>
                  </a:ext>
                </a:extLst>
              </a:tr>
              <a:tr h="294038">
                <a:tc>
                  <a:txBody>
                    <a:bodyPr/>
                    <a:lstStyle/>
                    <a:p>
                      <a:r>
                        <a:rPr lang="en-US" sz="1100"/>
                        <a:t>2</a:t>
                      </a:r>
                    </a:p>
                  </a:txBody>
                  <a:tcPr/>
                </a:tc>
                <a:tc>
                  <a:txBody>
                    <a:bodyPr/>
                    <a:lstStyle/>
                    <a:p>
                      <a:endParaRPr lang="en-US" sz="1100"/>
                    </a:p>
                  </a:txBody>
                  <a:tcPr/>
                </a:tc>
                <a:extLst>
                  <a:ext uri="{0D108BD9-81ED-4DB2-BD59-A6C34878D82A}">
                    <a16:rowId xmlns:a16="http://schemas.microsoft.com/office/drawing/2014/main" val="1855158513"/>
                  </a:ext>
                </a:extLst>
              </a:tr>
              <a:tr h="294038">
                <a:tc>
                  <a:txBody>
                    <a:bodyPr/>
                    <a:lstStyle/>
                    <a:p>
                      <a:r>
                        <a:rPr lang="en-US" sz="1100"/>
                        <a:t>3</a:t>
                      </a:r>
                    </a:p>
                  </a:txBody>
                  <a:tcPr/>
                </a:tc>
                <a:tc>
                  <a:txBody>
                    <a:bodyPr/>
                    <a:lstStyle/>
                    <a:p>
                      <a:endParaRPr lang="en-US" sz="1100"/>
                    </a:p>
                  </a:txBody>
                  <a:tcPr/>
                </a:tc>
                <a:extLst>
                  <a:ext uri="{0D108BD9-81ED-4DB2-BD59-A6C34878D82A}">
                    <a16:rowId xmlns:a16="http://schemas.microsoft.com/office/drawing/2014/main" val="2812482902"/>
                  </a:ext>
                </a:extLst>
              </a:tr>
              <a:tr h="294038">
                <a:tc>
                  <a:txBody>
                    <a:bodyPr/>
                    <a:lstStyle/>
                    <a:p>
                      <a:r>
                        <a:rPr lang="en-US" sz="1100"/>
                        <a:t>4</a:t>
                      </a:r>
                    </a:p>
                  </a:txBody>
                  <a:tcPr/>
                </a:tc>
                <a:tc>
                  <a:txBody>
                    <a:bodyPr/>
                    <a:lstStyle/>
                    <a:p>
                      <a:endParaRPr lang="en-US" sz="1100" dirty="0"/>
                    </a:p>
                  </a:txBody>
                  <a:tcPr/>
                </a:tc>
                <a:extLst>
                  <a:ext uri="{0D108BD9-81ED-4DB2-BD59-A6C34878D82A}">
                    <a16:rowId xmlns:a16="http://schemas.microsoft.com/office/drawing/2014/main" val="3546069058"/>
                  </a:ext>
                </a:extLst>
              </a:tr>
            </a:tbl>
          </a:graphicData>
        </a:graphic>
      </p:graphicFrame>
      <p:cxnSp>
        <p:nvCxnSpPr>
          <p:cNvPr id="17" name="Straight Connector 16">
            <a:extLst>
              <a:ext uri="{FF2B5EF4-FFF2-40B4-BE49-F238E27FC236}">
                <a16:creationId xmlns:a16="http://schemas.microsoft.com/office/drawing/2014/main" id="{25C73027-8577-5144-84A2-864A406BD4A9}"/>
              </a:ext>
            </a:extLst>
          </p:cNvPr>
          <p:cNvCxnSpPr>
            <a:stCxn id="15" idx="0"/>
          </p:cNvCxnSpPr>
          <p:nvPr/>
        </p:nvCxnSpPr>
        <p:spPr>
          <a:xfrm>
            <a:off x="1081088" y="3833813"/>
            <a:ext cx="0" cy="181768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0D24993-D190-3040-A39B-6BA9B3C17AAC}"/>
              </a:ext>
            </a:extLst>
          </p:cNvPr>
          <p:cNvCxnSpPr>
            <a:cxnSpLocks/>
            <a:stCxn id="15" idx="2"/>
            <a:endCxn id="15" idx="6"/>
          </p:cNvCxnSpPr>
          <p:nvPr/>
        </p:nvCxnSpPr>
        <p:spPr>
          <a:xfrm>
            <a:off x="112713" y="4743450"/>
            <a:ext cx="193833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 name="Oval 1"/>
          <p:cNvSpPr/>
          <p:nvPr/>
        </p:nvSpPr>
        <p:spPr>
          <a:xfrm>
            <a:off x="31750" y="684213"/>
            <a:ext cx="2439988" cy="24003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20" name="TextBox 1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42930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450" y="2341563"/>
            <a:ext cx="8291513" cy="647700"/>
          </a:xfrm>
        </p:spPr>
        <p:txBody>
          <a:bodyPr rtlCol="0">
            <a:noAutofit/>
          </a:bodyPr>
          <a:lstStyle/>
          <a:p>
            <a:pPr algn="ctr" fontAlgn="auto">
              <a:spcAft>
                <a:spcPts val="0"/>
              </a:spcAft>
              <a:defRPr/>
            </a:pPr>
            <a:r>
              <a:rPr lang="en-GB" sz="4000" dirty="0" smtClean="0"/>
              <a:t>We think that ……</a:t>
            </a:r>
            <a:endParaRPr lang="en-GB" sz="4000" dirty="0"/>
          </a:p>
        </p:txBody>
      </p:sp>
      <p:sp>
        <p:nvSpPr>
          <p:cNvPr id="13315" name="Shape 76"/>
          <p:cNvSpPr>
            <a:spLocks noChangeArrowheads="1"/>
          </p:cNvSpPr>
          <p:nvPr/>
        </p:nvSpPr>
        <p:spPr bwMode="auto">
          <a:xfrm>
            <a:off x="1417638" y="201613"/>
            <a:ext cx="63055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3600" b="1">
                <a:solidFill>
                  <a:srgbClr val="002060"/>
                </a:solidFill>
              </a:rPr>
              <a:t>HYPOTHESIS</a:t>
            </a:r>
          </a:p>
          <a:p>
            <a:pPr algn="ctr" eaLnBrk="1" hangingPunct="1"/>
            <a:r>
              <a:rPr lang="en-GB" altLang="en-US" sz="3200" b="1">
                <a:solidFill>
                  <a:srgbClr val="002060"/>
                </a:solidFill>
              </a:rPr>
              <a:t>What do you think the result will be?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5" name="TextBox 4"/>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793231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hape 73"/>
          <p:cNvSpPr>
            <a:spLocks noChangeArrowheads="1"/>
          </p:cNvSpPr>
          <p:nvPr/>
        </p:nvSpPr>
        <p:spPr bwMode="auto">
          <a:xfrm>
            <a:off x="292100" y="822325"/>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a:solidFill>
                  <a:srgbClr val="002060"/>
                </a:solidFill>
              </a:rPr>
              <a:t>AIM</a:t>
            </a:r>
          </a:p>
          <a:p>
            <a:pPr algn="ctr" eaLnBrk="1" hangingPunct="1"/>
            <a:r>
              <a:rPr lang="es-ES" altLang="en-US" sz="1200" b="1">
                <a:solidFill>
                  <a:srgbClr val="002060"/>
                </a:solidFill>
              </a:rPr>
              <a:t>What do we want to find out?</a:t>
            </a:r>
            <a:endParaRPr lang="en-US" altLang="en-US" sz="1200" b="1">
              <a:solidFill>
                <a:srgbClr val="002060"/>
              </a:solidFill>
            </a:endParaRPr>
          </a:p>
        </p:txBody>
      </p:sp>
      <p:sp>
        <p:nvSpPr>
          <p:cNvPr id="6" name="Shape 74">
            <a:extLst>
              <a:ext uri="{FF2B5EF4-FFF2-40B4-BE49-F238E27FC236}">
                <a16:creationId xmlns:a16="http://schemas.microsoft.com/office/drawing/2014/main" id="{8E21E1B2-89B2-9B4E-9F32-C89605D4BE03}"/>
              </a:ext>
            </a:extLst>
          </p:cNvPr>
          <p:cNvSpPr/>
          <p:nvPr/>
        </p:nvSpPr>
        <p:spPr>
          <a:xfrm>
            <a:off x="31750" y="1343025"/>
            <a:ext cx="2503488" cy="177006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2293" name="Shape 76"/>
          <p:cNvSpPr>
            <a:spLocks noChangeArrowheads="1"/>
          </p:cNvSpPr>
          <p:nvPr/>
        </p:nvSpPr>
        <p:spPr bwMode="auto">
          <a:xfrm>
            <a:off x="2692400" y="868363"/>
            <a:ext cx="237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HYPOTHESIS</a:t>
            </a:r>
          </a:p>
          <a:p>
            <a:pPr algn="ctr" eaLnBrk="1" hangingPunct="1"/>
            <a:r>
              <a:rPr lang="en-GB" altLang="en-US" sz="1200" b="1">
                <a:solidFill>
                  <a:srgbClr val="002060"/>
                </a:solidFill>
              </a:rPr>
              <a:t>What do you think the result will be?</a:t>
            </a:r>
          </a:p>
        </p:txBody>
      </p:sp>
      <p:sp>
        <p:nvSpPr>
          <p:cNvPr id="8" name="Shape 74">
            <a:extLst>
              <a:ext uri="{FF2B5EF4-FFF2-40B4-BE49-F238E27FC236}">
                <a16:creationId xmlns:a16="http://schemas.microsoft.com/office/drawing/2014/main" id="{82D16B9D-C00D-D64D-A30E-39692E18CC67}"/>
              </a:ext>
            </a:extLst>
          </p:cNvPr>
          <p:cNvSpPr/>
          <p:nvPr/>
        </p:nvSpPr>
        <p:spPr>
          <a:xfrm>
            <a:off x="2682875" y="1371600"/>
            <a:ext cx="2357438"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2295" name="Shape 73"/>
          <p:cNvSpPr>
            <a:spLocks noChangeArrowheads="1"/>
          </p:cNvSpPr>
          <p:nvPr/>
        </p:nvSpPr>
        <p:spPr bwMode="auto">
          <a:xfrm>
            <a:off x="1638300" y="3235325"/>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RESULTS</a:t>
            </a:r>
          </a:p>
          <a:p>
            <a:pPr algn="ctr" eaLnBrk="1" hangingPunct="1"/>
            <a:r>
              <a:rPr lang="en-GB" altLang="en-US" sz="1200" b="1">
                <a:solidFill>
                  <a:srgbClr val="002060"/>
                </a:solidFill>
              </a:rPr>
              <a:t>What did you see?</a:t>
            </a:r>
          </a:p>
        </p:txBody>
      </p:sp>
      <p:sp>
        <p:nvSpPr>
          <p:cNvPr id="10" name="Shape 74">
            <a:extLst>
              <a:ext uri="{FF2B5EF4-FFF2-40B4-BE49-F238E27FC236}">
                <a16:creationId xmlns:a16="http://schemas.microsoft.com/office/drawing/2014/main" id="{0F8BE1ED-94B4-E34E-B027-33F9945D5C2E}"/>
              </a:ext>
            </a:extLst>
          </p:cNvPr>
          <p:cNvSpPr/>
          <p:nvPr/>
        </p:nvSpPr>
        <p:spPr>
          <a:xfrm>
            <a:off x="5154613" y="3714750"/>
            <a:ext cx="3851275" cy="199072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2297" name="Shape 76"/>
          <p:cNvSpPr>
            <a:spLocks noChangeArrowheads="1"/>
          </p:cNvSpPr>
          <p:nvPr/>
        </p:nvSpPr>
        <p:spPr bwMode="auto">
          <a:xfrm>
            <a:off x="5481638" y="3281363"/>
            <a:ext cx="339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CONCLUSION</a:t>
            </a:r>
          </a:p>
          <a:p>
            <a:pPr algn="ctr" eaLnBrk="1" hangingPunct="1"/>
            <a:r>
              <a:rPr lang="en-GB" altLang="en-US" sz="1200" b="1">
                <a:solidFill>
                  <a:srgbClr val="002060"/>
                </a:solidFill>
              </a:rPr>
              <a:t>What did you find out? Was your hypothesis correct?</a:t>
            </a:r>
          </a:p>
        </p:txBody>
      </p:sp>
      <p:sp>
        <p:nvSpPr>
          <p:cNvPr id="12298" name="Shape 76"/>
          <p:cNvSpPr>
            <a:spLocks noChangeArrowheads="1"/>
          </p:cNvSpPr>
          <p:nvPr/>
        </p:nvSpPr>
        <p:spPr bwMode="auto">
          <a:xfrm>
            <a:off x="5345113" y="511175"/>
            <a:ext cx="3665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a:solidFill>
                  <a:srgbClr val="002060"/>
                </a:solidFill>
              </a:rPr>
              <a:t>EXPERIMENTAL DESIGN</a:t>
            </a:r>
          </a:p>
          <a:p>
            <a:pPr algn="ctr" eaLnBrk="1" hangingPunct="1"/>
            <a:r>
              <a:rPr lang="es-ES" altLang="en-US" sz="1200" b="1">
                <a:solidFill>
                  <a:srgbClr val="002060"/>
                </a:solidFill>
              </a:rPr>
              <a:t>How did you do the experiment?</a:t>
            </a:r>
          </a:p>
          <a:p>
            <a:pPr algn="ctr" eaLnBrk="1" hangingPunct="1"/>
            <a:r>
              <a:rPr lang="es-ES" altLang="en-US" sz="1200" b="1">
                <a:solidFill>
                  <a:srgbClr val="002060"/>
                </a:solidFill>
              </a:rPr>
              <a:t>What do you need to do the experiment?</a:t>
            </a:r>
          </a:p>
          <a:p>
            <a:pPr algn="ctr" eaLnBrk="1" hangingPunct="1"/>
            <a:r>
              <a:rPr lang="es-ES" altLang="en-US" sz="1200" b="1">
                <a:solidFill>
                  <a:srgbClr val="002060"/>
                </a:solidFill>
              </a:rPr>
              <a:t>Is the experiment fair? What one thing are you changing? </a:t>
            </a:r>
          </a:p>
        </p:txBody>
      </p:sp>
      <p:sp>
        <p:nvSpPr>
          <p:cNvPr id="13" name="Shape 74">
            <a:extLst>
              <a:ext uri="{FF2B5EF4-FFF2-40B4-BE49-F238E27FC236}">
                <a16:creationId xmlns:a16="http://schemas.microsoft.com/office/drawing/2014/main" id="{3C29A78A-68BD-4C4D-B46A-1ED704C20573}"/>
              </a:ext>
            </a:extLst>
          </p:cNvPr>
          <p:cNvSpPr/>
          <p:nvPr/>
        </p:nvSpPr>
        <p:spPr>
          <a:xfrm>
            <a:off x="5249863" y="1371600"/>
            <a:ext cx="3854450"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4" name="Shape 74">
            <a:extLst>
              <a:ext uri="{FF2B5EF4-FFF2-40B4-BE49-F238E27FC236}">
                <a16:creationId xmlns:a16="http://schemas.microsoft.com/office/drawing/2014/main" id="{F10E95D6-D562-004B-B35A-A77BBEBA28C7}"/>
              </a:ext>
            </a:extLst>
          </p:cNvPr>
          <p:cNvSpPr/>
          <p:nvPr/>
        </p:nvSpPr>
        <p:spPr>
          <a:xfrm>
            <a:off x="23813" y="3695700"/>
            <a:ext cx="4802187" cy="199707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5" name="Oval 14">
            <a:extLst>
              <a:ext uri="{FF2B5EF4-FFF2-40B4-BE49-F238E27FC236}">
                <a16:creationId xmlns:a16="http://schemas.microsoft.com/office/drawing/2014/main" id="{60FB99C5-F221-FE40-98E7-C4CA73E5F36D}"/>
              </a:ext>
            </a:extLst>
          </p:cNvPr>
          <p:cNvSpPr/>
          <p:nvPr/>
        </p:nvSpPr>
        <p:spPr>
          <a:xfrm>
            <a:off x="112713" y="3833813"/>
            <a:ext cx="1938337" cy="18176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graphicFrame>
        <p:nvGraphicFramePr>
          <p:cNvPr id="16" name="Table 15">
            <a:extLst>
              <a:ext uri="{FF2B5EF4-FFF2-40B4-BE49-F238E27FC236}">
                <a16:creationId xmlns:a16="http://schemas.microsoft.com/office/drawing/2014/main" id="{D6DF2973-5E16-9643-9790-55E494364A30}"/>
              </a:ext>
            </a:extLst>
          </p:cNvPr>
          <p:cNvGraphicFramePr>
            <a:graphicFrameLocks noGrp="1"/>
          </p:cNvGraphicFramePr>
          <p:nvPr/>
        </p:nvGraphicFramePr>
        <p:xfrm>
          <a:off x="2230333" y="3885967"/>
          <a:ext cx="2389131" cy="1647418"/>
        </p:xfrm>
        <a:graphic>
          <a:graphicData uri="http://schemas.openxmlformats.org/drawingml/2006/table">
            <a:tbl>
              <a:tblPr firstRow="1" bandRow="1">
                <a:solidFill>
                  <a:srgbClr val="C10D18"/>
                </a:solidFill>
                <a:tableStyleId>{21E4AEA4-8DFA-4A89-87EB-49C32662AFE0}</a:tableStyleId>
              </a:tblPr>
              <a:tblGrid>
                <a:gridCol w="636531">
                  <a:extLst>
                    <a:ext uri="{9D8B030D-6E8A-4147-A177-3AD203B41FA5}">
                      <a16:colId xmlns:a16="http://schemas.microsoft.com/office/drawing/2014/main" val="3073362680"/>
                    </a:ext>
                  </a:extLst>
                </a:gridCol>
                <a:gridCol w="1752600">
                  <a:extLst>
                    <a:ext uri="{9D8B030D-6E8A-4147-A177-3AD203B41FA5}">
                      <a16:colId xmlns:a16="http://schemas.microsoft.com/office/drawing/2014/main" val="2502859066"/>
                    </a:ext>
                  </a:extLst>
                </a:gridCol>
              </a:tblGrid>
              <a:tr h="471266">
                <a:tc>
                  <a:txBody>
                    <a:bodyPr/>
                    <a:lstStyle/>
                    <a:p>
                      <a:r>
                        <a:rPr lang="en-US" sz="1100"/>
                        <a:t>Plate section</a:t>
                      </a:r>
                    </a:p>
                  </a:txBody>
                  <a:tcPr>
                    <a:solidFill>
                      <a:srgbClr val="C10C17"/>
                    </a:solidFill>
                  </a:tcPr>
                </a:tc>
                <a:tc>
                  <a:txBody>
                    <a:bodyPr/>
                    <a:lstStyle/>
                    <a:p>
                      <a:r>
                        <a:rPr lang="en-US" sz="1100" dirty="0"/>
                        <a:t>Number of colonies</a:t>
                      </a:r>
                    </a:p>
                  </a:txBody>
                  <a:tcPr>
                    <a:solidFill>
                      <a:srgbClr val="C10C17"/>
                    </a:solidFill>
                  </a:tcPr>
                </a:tc>
                <a:extLst>
                  <a:ext uri="{0D108BD9-81ED-4DB2-BD59-A6C34878D82A}">
                    <a16:rowId xmlns:a16="http://schemas.microsoft.com/office/drawing/2014/main" val="1727972655"/>
                  </a:ext>
                </a:extLst>
              </a:tr>
              <a:tr h="294038">
                <a:tc>
                  <a:txBody>
                    <a:bodyPr/>
                    <a:lstStyle/>
                    <a:p>
                      <a:r>
                        <a:rPr lang="en-US" sz="1100"/>
                        <a:t>1</a:t>
                      </a:r>
                    </a:p>
                  </a:txBody>
                  <a:tcPr/>
                </a:tc>
                <a:tc>
                  <a:txBody>
                    <a:bodyPr/>
                    <a:lstStyle/>
                    <a:p>
                      <a:endParaRPr lang="en-US" sz="1100"/>
                    </a:p>
                  </a:txBody>
                  <a:tcPr/>
                </a:tc>
                <a:extLst>
                  <a:ext uri="{0D108BD9-81ED-4DB2-BD59-A6C34878D82A}">
                    <a16:rowId xmlns:a16="http://schemas.microsoft.com/office/drawing/2014/main" val="1121421251"/>
                  </a:ext>
                </a:extLst>
              </a:tr>
              <a:tr h="294038">
                <a:tc>
                  <a:txBody>
                    <a:bodyPr/>
                    <a:lstStyle/>
                    <a:p>
                      <a:r>
                        <a:rPr lang="en-US" sz="1100"/>
                        <a:t>2</a:t>
                      </a:r>
                    </a:p>
                  </a:txBody>
                  <a:tcPr/>
                </a:tc>
                <a:tc>
                  <a:txBody>
                    <a:bodyPr/>
                    <a:lstStyle/>
                    <a:p>
                      <a:endParaRPr lang="en-US" sz="1100"/>
                    </a:p>
                  </a:txBody>
                  <a:tcPr/>
                </a:tc>
                <a:extLst>
                  <a:ext uri="{0D108BD9-81ED-4DB2-BD59-A6C34878D82A}">
                    <a16:rowId xmlns:a16="http://schemas.microsoft.com/office/drawing/2014/main" val="1855158513"/>
                  </a:ext>
                </a:extLst>
              </a:tr>
              <a:tr h="294038">
                <a:tc>
                  <a:txBody>
                    <a:bodyPr/>
                    <a:lstStyle/>
                    <a:p>
                      <a:r>
                        <a:rPr lang="en-US" sz="1100"/>
                        <a:t>3</a:t>
                      </a:r>
                    </a:p>
                  </a:txBody>
                  <a:tcPr/>
                </a:tc>
                <a:tc>
                  <a:txBody>
                    <a:bodyPr/>
                    <a:lstStyle/>
                    <a:p>
                      <a:endParaRPr lang="en-US" sz="1100"/>
                    </a:p>
                  </a:txBody>
                  <a:tcPr/>
                </a:tc>
                <a:extLst>
                  <a:ext uri="{0D108BD9-81ED-4DB2-BD59-A6C34878D82A}">
                    <a16:rowId xmlns:a16="http://schemas.microsoft.com/office/drawing/2014/main" val="2812482902"/>
                  </a:ext>
                </a:extLst>
              </a:tr>
              <a:tr h="294038">
                <a:tc>
                  <a:txBody>
                    <a:bodyPr/>
                    <a:lstStyle/>
                    <a:p>
                      <a:r>
                        <a:rPr lang="en-US" sz="1100"/>
                        <a:t>4</a:t>
                      </a:r>
                    </a:p>
                  </a:txBody>
                  <a:tcPr/>
                </a:tc>
                <a:tc>
                  <a:txBody>
                    <a:bodyPr/>
                    <a:lstStyle/>
                    <a:p>
                      <a:endParaRPr lang="en-US" sz="1100" dirty="0"/>
                    </a:p>
                  </a:txBody>
                  <a:tcPr/>
                </a:tc>
                <a:extLst>
                  <a:ext uri="{0D108BD9-81ED-4DB2-BD59-A6C34878D82A}">
                    <a16:rowId xmlns:a16="http://schemas.microsoft.com/office/drawing/2014/main" val="3546069058"/>
                  </a:ext>
                </a:extLst>
              </a:tr>
            </a:tbl>
          </a:graphicData>
        </a:graphic>
      </p:graphicFrame>
      <p:cxnSp>
        <p:nvCxnSpPr>
          <p:cNvPr id="17" name="Straight Connector 16">
            <a:extLst>
              <a:ext uri="{FF2B5EF4-FFF2-40B4-BE49-F238E27FC236}">
                <a16:creationId xmlns:a16="http://schemas.microsoft.com/office/drawing/2014/main" id="{25C73027-8577-5144-84A2-864A406BD4A9}"/>
              </a:ext>
            </a:extLst>
          </p:cNvPr>
          <p:cNvCxnSpPr>
            <a:stCxn id="15" idx="0"/>
          </p:cNvCxnSpPr>
          <p:nvPr/>
        </p:nvCxnSpPr>
        <p:spPr>
          <a:xfrm>
            <a:off x="1081088" y="3833813"/>
            <a:ext cx="0" cy="181768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0D24993-D190-3040-A39B-6BA9B3C17AAC}"/>
              </a:ext>
            </a:extLst>
          </p:cNvPr>
          <p:cNvCxnSpPr>
            <a:cxnSpLocks/>
            <a:stCxn id="15" idx="2"/>
            <a:endCxn id="15" idx="6"/>
          </p:cNvCxnSpPr>
          <p:nvPr/>
        </p:nvCxnSpPr>
        <p:spPr>
          <a:xfrm>
            <a:off x="112713" y="4743450"/>
            <a:ext cx="193833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 name="Oval 1"/>
          <p:cNvSpPr/>
          <p:nvPr/>
        </p:nvSpPr>
        <p:spPr>
          <a:xfrm>
            <a:off x="2673350" y="712788"/>
            <a:ext cx="2439988" cy="24003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20" name="TextBox 1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335964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52931" y="4627802"/>
            <a:ext cx="7772400" cy="147002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b="1" dirty="0" smtClean="0">
                <a:solidFill>
                  <a:srgbClr val="C10D18"/>
                </a:solidFill>
                <a:latin typeface="+mn-lt"/>
              </a:rPr>
              <a:t>The Great Science Share</a:t>
            </a:r>
            <a:endParaRPr lang="en-GB" sz="6600" b="1" dirty="0">
              <a:solidFill>
                <a:srgbClr val="C10D18"/>
              </a:solidFill>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1465" y="146733"/>
            <a:ext cx="4481069" cy="448106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Tree>
    <p:extLst>
      <p:ext uri="{BB962C8B-B14F-4D97-AF65-F5344CB8AC3E}">
        <p14:creationId xmlns:p14="http://schemas.microsoft.com/office/powerpoint/2010/main" val="211123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13" y="1273175"/>
            <a:ext cx="8291512" cy="647700"/>
          </a:xfrm>
        </p:spPr>
        <p:txBody>
          <a:bodyPr rtlCol="0">
            <a:noAutofit/>
          </a:bodyPr>
          <a:lstStyle/>
          <a:p>
            <a:pPr fontAlgn="auto">
              <a:spcAft>
                <a:spcPts val="0"/>
              </a:spcAft>
              <a:defRPr/>
            </a:pPr>
            <a:r>
              <a:rPr lang="en-GB" sz="4000" dirty="0" smtClean="0"/>
              <a:t>This is what you will do and how…</a:t>
            </a:r>
            <a:endParaRPr lang="en-GB" sz="4000" dirty="0"/>
          </a:p>
        </p:txBody>
      </p:sp>
      <p:sp>
        <p:nvSpPr>
          <p:cNvPr id="15363" name="Shape 76"/>
          <p:cNvSpPr>
            <a:spLocks noChangeArrowheads="1"/>
          </p:cNvSpPr>
          <p:nvPr/>
        </p:nvSpPr>
        <p:spPr bwMode="auto">
          <a:xfrm>
            <a:off x="2016125" y="328613"/>
            <a:ext cx="5489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4400" b="1">
                <a:solidFill>
                  <a:srgbClr val="002060"/>
                </a:solidFill>
              </a:rPr>
              <a:t>EXPERIMENTAL DESIGN</a:t>
            </a:r>
          </a:p>
        </p:txBody>
      </p:sp>
      <p:grpSp>
        <p:nvGrpSpPr>
          <p:cNvPr id="15" name="Group 14"/>
          <p:cNvGrpSpPr>
            <a:grpSpLocks/>
          </p:cNvGrpSpPr>
          <p:nvPr/>
        </p:nvGrpSpPr>
        <p:grpSpPr bwMode="auto">
          <a:xfrm>
            <a:off x="-17463" y="2455863"/>
            <a:ext cx="8208963" cy="2744787"/>
            <a:chOff x="-17184" y="2455129"/>
            <a:chExt cx="8208680" cy="2744994"/>
          </a:xfrm>
        </p:grpSpPr>
        <p:pic>
          <p:nvPicPr>
            <p:cNvPr id="15365" name="Picture 2" descr="Image result for agar pla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010" y="2928966"/>
              <a:ext cx="19018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Image result for swa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3986" y="3074172"/>
              <a:ext cx="1520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Image result for marker pen"/>
            <p:cNvPicPr>
              <a:picLocks noChangeAspect="1" noChangeArrowheads="1"/>
            </p:cNvPicPr>
            <p:nvPr/>
          </p:nvPicPr>
          <p:blipFill>
            <a:blip r:embed="rId5" cstate="email">
              <a:extLst>
                <a:ext uri="{28A0092B-C50C-407E-A947-70E740481C1C}">
                  <a14:useLocalDpi xmlns:a14="http://schemas.microsoft.com/office/drawing/2010/main"/>
                </a:ext>
              </a:extLst>
            </a:blip>
            <a:srcRect l="-1117"/>
            <a:stretch>
              <a:fillRect/>
            </a:stretch>
          </p:blipFill>
          <p:spPr bwMode="auto">
            <a:xfrm>
              <a:off x="6249264" y="3276638"/>
              <a:ext cx="1694486" cy="54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9"/>
            <p:cNvSpPr txBox="1">
              <a:spLocks noChangeArrowheads="1"/>
            </p:cNvSpPr>
            <p:nvPr/>
          </p:nvSpPr>
          <p:spPr bwMode="auto">
            <a:xfrm>
              <a:off x="1034963" y="4804287"/>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a:t>1 agar plate</a:t>
              </a:r>
            </a:p>
          </p:txBody>
        </p:sp>
        <p:sp>
          <p:nvSpPr>
            <p:cNvPr id="15369" name="TextBox 10"/>
            <p:cNvSpPr txBox="1">
              <a:spLocks noChangeArrowheads="1"/>
            </p:cNvSpPr>
            <p:nvPr/>
          </p:nvSpPr>
          <p:spPr bwMode="auto">
            <a:xfrm>
              <a:off x="3915936" y="4751219"/>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a:t>4 swabs</a:t>
              </a:r>
            </a:p>
          </p:txBody>
        </p:sp>
        <p:sp>
          <p:nvSpPr>
            <p:cNvPr id="15370" name="TextBox 11"/>
            <p:cNvSpPr txBox="1">
              <a:spLocks noChangeArrowheads="1"/>
            </p:cNvSpPr>
            <p:nvPr/>
          </p:nvSpPr>
          <p:spPr bwMode="auto">
            <a:xfrm>
              <a:off x="6223324" y="4830791"/>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a:t>1 pen and ruler</a:t>
              </a:r>
            </a:p>
          </p:txBody>
        </p:sp>
        <p:pic>
          <p:nvPicPr>
            <p:cNvPr id="15371" name="Picture 12" descr="Image result for rul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99038" y="3834584"/>
              <a:ext cx="1492458" cy="102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13"/>
            <p:cNvSpPr>
              <a:spLocks noChangeArrowheads="1"/>
            </p:cNvSpPr>
            <p:nvPr/>
          </p:nvSpPr>
          <p:spPr bwMode="auto">
            <a:xfrm>
              <a:off x="-17184" y="2455129"/>
              <a:ext cx="2104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2400" b="1">
                  <a:solidFill>
                    <a:srgbClr val="002060"/>
                  </a:solidFill>
                </a:rPr>
                <a:t>You will need…</a:t>
              </a:r>
            </a:p>
          </p:txBody>
        </p:sp>
      </p:gr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4" name="TextBox 1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794353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73"/>
          <p:cNvSpPr>
            <a:spLocks noChangeArrowheads="1"/>
          </p:cNvSpPr>
          <p:nvPr/>
        </p:nvSpPr>
        <p:spPr bwMode="auto">
          <a:xfrm>
            <a:off x="292100" y="822325"/>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a:solidFill>
                  <a:srgbClr val="002060"/>
                </a:solidFill>
              </a:rPr>
              <a:t>AIM</a:t>
            </a:r>
          </a:p>
          <a:p>
            <a:pPr algn="ctr" eaLnBrk="1" hangingPunct="1"/>
            <a:r>
              <a:rPr lang="es-ES" altLang="en-US" sz="1200" b="1">
                <a:solidFill>
                  <a:srgbClr val="002060"/>
                </a:solidFill>
              </a:rPr>
              <a:t>What do we want to find out?</a:t>
            </a:r>
            <a:endParaRPr lang="en-US" altLang="en-US" sz="1200" b="1">
              <a:solidFill>
                <a:srgbClr val="002060"/>
              </a:solidFill>
            </a:endParaRPr>
          </a:p>
        </p:txBody>
      </p:sp>
      <p:sp>
        <p:nvSpPr>
          <p:cNvPr id="6" name="Shape 74">
            <a:extLst>
              <a:ext uri="{FF2B5EF4-FFF2-40B4-BE49-F238E27FC236}">
                <a16:creationId xmlns:a16="http://schemas.microsoft.com/office/drawing/2014/main" id="{8E21E1B2-89B2-9B4E-9F32-C89605D4BE03}"/>
              </a:ext>
            </a:extLst>
          </p:cNvPr>
          <p:cNvSpPr/>
          <p:nvPr/>
        </p:nvSpPr>
        <p:spPr>
          <a:xfrm>
            <a:off x="31750" y="1343025"/>
            <a:ext cx="2503488" cy="177006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1" name="Shape 76"/>
          <p:cNvSpPr>
            <a:spLocks noChangeArrowheads="1"/>
          </p:cNvSpPr>
          <p:nvPr/>
        </p:nvSpPr>
        <p:spPr bwMode="auto">
          <a:xfrm>
            <a:off x="2692400" y="868363"/>
            <a:ext cx="237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HYPOTHESIS</a:t>
            </a:r>
          </a:p>
          <a:p>
            <a:pPr algn="ctr" eaLnBrk="1" hangingPunct="1"/>
            <a:r>
              <a:rPr lang="en-GB" altLang="en-US" sz="1200" b="1">
                <a:solidFill>
                  <a:srgbClr val="002060"/>
                </a:solidFill>
              </a:rPr>
              <a:t>What do you think the result will be?</a:t>
            </a:r>
          </a:p>
        </p:txBody>
      </p:sp>
      <p:sp>
        <p:nvSpPr>
          <p:cNvPr id="8" name="Shape 74">
            <a:extLst>
              <a:ext uri="{FF2B5EF4-FFF2-40B4-BE49-F238E27FC236}">
                <a16:creationId xmlns:a16="http://schemas.microsoft.com/office/drawing/2014/main" id="{82D16B9D-C00D-D64D-A30E-39692E18CC67}"/>
              </a:ext>
            </a:extLst>
          </p:cNvPr>
          <p:cNvSpPr/>
          <p:nvPr/>
        </p:nvSpPr>
        <p:spPr>
          <a:xfrm>
            <a:off x="2682875" y="1371600"/>
            <a:ext cx="2357438"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3" name="Shape 73"/>
          <p:cNvSpPr>
            <a:spLocks noChangeArrowheads="1"/>
          </p:cNvSpPr>
          <p:nvPr/>
        </p:nvSpPr>
        <p:spPr bwMode="auto">
          <a:xfrm>
            <a:off x="1638300" y="3235325"/>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RESULTS</a:t>
            </a:r>
          </a:p>
          <a:p>
            <a:pPr algn="ctr" eaLnBrk="1" hangingPunct="1"/>
            <a:r>
              <a:rPr lang="en-GB" altLang="en-US" sz="1200" b="1">
                <a:solidFill>
                  <a:srgbClr val="002060"/>
                </a:solidFill>
              </a:rPr>
              <a:t>What did you see?</a:t>
            </a:r>
          </a:p>
        </p:txBody>
      </p:sp>
      <p:sp>
        <p:nvSpPr>
          <p:cNvPr id="10" name="Shape 74">
            <a:extLst>
              <a:ext uri="{FF2B5EF4-FFF2-40B4-BE49-F238E27FC236}">
                <a16:creationId xmlns:a16="http://schemas.microsoft.com/office/drawing/2014/main" id="{0F8BE1ED-94B4-E34E-B027-33F9945D5C2E}"/>
              </a:ext>
            </a:extLst>
          </p:cNvPr>
          <p:cNvSpPr/>
          <p:nvPr/>
        </p:nvSpPr>
        <p:spPr>
          <a:xfrm>
            <a:off x="5154613" y="3714750"/>
            <a:ext cx="3851275" cy="199072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5" name="Shape 76"/>
          <p:cNvSpPr>
            <a:spLocks noChangeArrowheads="1"/>
          </p:cNvSpPr>
          <p:nvPr/>
        </p:nvSpPr>
        <p:spPr bwMode="auto">
          <a:xfrm>
            <a:off x="5481638" y="3281363"/>
            <a:ext cx="339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CONCLUSION</a:t>
            </a:r>
          </a:p>
          <a:p>
            <a:pPr algn="ctr" eaLnBrk="1" hangingPunct="1"/>
            <a:r>
              <a:rPr lang="en-GB" altLang="en-US" sz="1200" b="1">
                <a:solidFill>
                  <a:srgbClr val="002060"/>
                </a:solidFill>
              </a:rPr>
              <a:t>What did you find out? Was your hypothesis correct?</a:t>
            </a:r>
          </a:p>
        </p:txBody>
      </p:sp>
      <p:sp>
        <p:nvSpPr>
          <p:cNvPr id="14346" name="Shape 76"/>
          <p:cNvSpPr>
            <a:spLocks noChangeArrowheads="1"/>
          </p:cNvSpPr>
          <p:nvPr/>
        </p:nvSpPr>
        <p:spPr bwMode="auto">
          <a:xfrm>
            <a:off x="5345113" y="511175"/>
            <a:ext cx="3665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a:solidFill>
                  <a:srgbClr val="002060"/>
                </a:solidFill>
              </a:rPr>
              <a:t>EXPERIMENTAL DESIGN</a:t>
            </a:r>
          </a:p>
          <a:p>
            <a:pPr algn="ctr" eaLnBrk="1" hangingPunct="1"/>
            <a:r>
              <a:rPr lang="es-ES" altLang="en-US" sz="1200" b="1">
                <a:solidFill>
                  <a:srgbClr val="002060"/>
                </a:solidFill>
              </a:rPr>
              <a:t>How did you do the experiment?</a:t>
            </a:r>
          </a:p>
          <a:p>
            <a:pPr algn="ctr" eaLnBrk="1" hangingPunct="1"/>
            <a:r>
              <a:rPr lang="es-ES" altLang="en-US" sz="1200" b="1">
                <a:solidFill>
                  <a:srgbClr val="002060"/>
                </a:solidFill>
              </a:rPr>
              <a:t>What do you need to do the experiment?</a:t>
            </a:r>
          </a:p>
          <a:p>
            <a:pPr algn="ctr" eaLnBrk="1" hangingPunct="1"/>
            <a:r>
              <a:rPr lang="es-ES" altLang="en-US" sz="1200" b="1">
                <a:solidFill>
                  <a:srgbClr val="002060"/>
                </a:solidFill>
              </a:rPr>
              <a:t>Is the experiment fair? What one thing are you changing? </a:t>
            </a:r>
          </a:p>
        </p:txBody>
      </p:sp>
      <p:sp>
        <p:nvSpPr>
          <p:cNvPr id="13" name="Shape 74">
            <a:extLst>
              <a:ext uri="{FF2B5EF4-FFF2-40B4-BE49-F238E27FC236}">
                <a16:creationId xmlns:a16="http://schemas.microsoft.com/office/drawing/2014/main" id="{3C29A78A-68BD-4C4D-B46A-1ED704C20573}"/>
              </a:ext>
            </a:extLst>
          </p:cNvPr>
          <p:cNvSpPr/>
          <p:nvPr/>
        </p:nvSpPr>
        <p:spPr>
          <a:xfrm>
            <a:off x="5249863" y="1371600"/>
            <a:ext cx="3854450"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4" name="Shape 74">
            <a:extLst>
              <a:ext uri="{FF2B5EF4-FFF2-40B4-BE49-F238E27FC236}">
                <a16:creationId xmlns:a16="http://schemas.microsoft.com/office/drawing/2014/main" id="{F10E95D6-D562-004B-B35A-A77BBEBA28C7}"/>
              </a:ext>
            </a:extLst>
          </p:cNvPr>
          <p:cNvSpPr/>
          <p:nvPr/>
        </p:nvSpPr>
        <p:spPr>
          <a:xfrm>
            <a:off x="23813" y="3695700"/>
            <a:ext cx="4802187" cy="199707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5" name="Oval 14">
            <a:extLst>
              <a:ext uri="{FF2B5EF4-FFF2-40B4-BE49-F238E27FC236}">
                <a16:creationId xmlns:a16="http://schemas.microsoft.com/office/drawing/2014/main" id="{60FB99C5-F221-FE40-98E7-C4CA73E5F36D}"/>
              </a:ext>
            </a:extLst>
          </p:cNvPr>
          <p:cNvSpPr/>
          <p:nvPr/>
        </p:nvSpPr>
        <p:spPr>
          <a:xfrm>
            <a:off x="112713" y="3833813"/>
            <a:ext cx="1938337" cy="18176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graphicFrame>
        <p:nvGraphicFramePr>
          <p:cNvPr id="16" name="Table 15">
            <a:extLst>
              <a:ext uri="{FF2B5EF4-FFF2-40B4-BE49-F238E27FC236}">
                <a16:creationId xmlns:a16="http://schemas.microsoft.com/office/drawing/2014/main" id="{D6DF2973-5E16-9643-9790-55E494364A30}"/>
              </a:ext>
            </a:extLst>
          </p:cNvPr>
          <p:cNvGraphicFramePr>
            <a:graphicFrameLocks noGrp="1"/>
          </p:cNvGraphicFramePr>
          <p:nvPr/>
        </p:nvGraphicFramePr>
        <p:xfrm>
          <a:off x="2230333" y="3885967"/>
          <a:ext cx="2389131" cy="1647418"/>
        </p:xfrm>
        <a:graphic>
          <a:graphicData uri="http://schemas.openxmlformats.org/drawingml/2006/table">
            <a:tbl>
              <a:tblPr firstRow="1" bandRow="1">
                <a:solidFill>
                  <a:srgbClr val="C10D18"/>
                </a:solidFill>
                <a:tableStyleId>{21E4AEA4-8DFA-4A89-87EB-49C32662AFE0}</a:tableStyleId>
              </a:tblPr>
              <a:tblGrid>
                <a:gridCol w="636531">
                  <a:extLst>
                    <a:ext uri="{9D8B030D-6E8A-4147-A177-3AD203B41FA5}">
                      <a16:colId xmlns:a16="http://schemas.microsoft.com/office/drawing/2014/main" val="3073362680"/>
                    </a:ext>
                  </a:extLst>
                </a:gridCol>
                <a:gridCol w="1752600">
                  <a:extLst>
                    <a:ext uri="{9D8B030D-6E8A-4147-A177-3AD203B41FA5}">
                      <a16:colId xmlns:a16="http://schemas.microsoft.com/office/drawing/2014/main" val="2502859066"/>
                    </a:ext>
                  </a:extLst>
                </a:gridCol>
              </a:tblGrid>
              <a:tr h="471266">
                <a:tc>
                  <a:txBody>
                    <a:bodyPr/>
                    <a:lstStyle/>
                    <a:p>
                      <a:r>
                        <a:rPr lang="en-US" sz="1100"/>
                        <a:t>Plate section</a:t>
                      </a:r>
                    </a:p>
                  </a:txBody>
                  <a:tcPr>
                    <a:solidFill>
                      <a:srgbClr val="C10C17"/>
                    </a:solidFill>
                  </a:tcPr>
                </a:tc>
                <a:tc>
                  <a:txBody>
                    <a:bodyPr/>
                    <a:lstStyle/>
                    <a:p>
                      <a:r>
                        <a:rPr lang="en-US" sz="1100" dirty="0"/>
                        <a:t>Number of colonies</a:t>
                      </a:r>
                    </a:p>
                  </a:txBody>
                  <a:tcPr>
                    <a:solidFill>
                      <a:srgbClr val="C10C17"/>
                    </a:solidFill>
                  </a:tcPr>
                </a:tc>
                <a:extLst>
                  <a:ext uri="{0D108BD9-81ED-4DB2-BD59-A6C34878D82A}">
                    <a16:rowId xmlns:a16="http://schemas.microsoft.com/office/drawing/2014/main" val="1727972655"/>
                  </a:ext>
                </a:extLst>
              </a:tr>
              <a:tr h="294038">
                <a:tc>
                  <a:txBody>
                    <a:bodyPr/>
                    <a:lstStyle/>
                    <a:p>
                      <a:r>
                        <a:rPr lang="en-US" sz="1100"/>
                        <a:t>1</a:t>
                      </a:r>
                    </a:p>
                  </a:txBody>
                  <a:tcPr/>
                </a:tc>
                <a:tc>
                  <a:txBody>
                    <a:bodyPr/>
                    <a:lstStyle/>
                    <a:p>
                      <a:endParaRPr lang="en-US" sz="1100"/>
                    </a:p>
                  </a:txBody>
                  <a:tcPr/>
                </a:tc>
                <a:extLst>
                  <a:ext uri="{0D108BD9-81ED-4DB2-BD59-A6C34878D82A}">
                    <a16:rowId xmlns:a16="http://schemas.microsoft.com/office/drawing/2014/main" val="1121421251"/>
                  </a:ext>
                </a:extLst>
              </a:tr>
              <a:tr h="294038">
                <a:tc>
                  <a:txBody>
                    <a:bodyPr/>
                    <a:lstStyle/>
                    <a:p>
                      <a:r>
                        <a:rPr lang="en-US" sz="1100"/>
                        <a:t>2</a:t>
                      </a:r>
                    </a:p>
                  </a:txBody>
                  <a:tcPr/>
                </a:tc>
                <a:tc>
                  <a:txBody>
                    <a:bodyPr/>
                    <a:lstStyle/>
                    <a:p>
                      <a:endParaRPr lang="en-US" sz="1100"/>
                    </a:p>
                  </a:txBody>
                  <a:tcPr/>
                </a:tc>
                <a:extLst>
                  <a:ext uri="{0D108BD9-81ED-4DB2-BD59-A6C34878D82A}">
                    <a16:rowId xmlns:a16="http://schemas.microsoft.com/office/drawing/2014/main" val="1855158513"/>
                  </a:ext>
                </a:extLst>
              </a:tr>
              <a:tr h="294038">
                <a:tc>
                  <a:txBody>
                    <a:bodyPr/>
                    <a:lstStyle/>
                    <a:p>
                      <a:r>
                        <a:rPr lang="en-US" sz="1100"/>
                        <a:t>3</a:t>
                      </a:r>
                    </a:p>
                  </a:txBody>
                  <a:tcPr/>
                </a:tc>
                <a:tc>
                  <a:txBody>
                    <a:bodyPr/>
                    <a:lstStyle/>
                    <a:p>
                      <a:endParaRPr lang="en-US" sz="1100"/>
                    </a:p>
                  </a:txBody>
                  <a:tcPr/>
                </a:tc>
                <a:extLst>
                  <a:ext uri="{0D108BD9-81ED-4DB2-BD59-A6C34878D82A}">
                    <a16:rowId xmlns:a16="http://schemas.microsoft.com/office/drawing/2014/main" val="2812482902"/>
                  </a:ext>
                </a:extLst>
              </a:tr>
              <a:tr h="294038">
                <a:tc>
                  <a:txBody>
                    <a:bodyPr/>
                    <a:lstStyle/>
                    <a:p>
                      <a:r>
                        <a:rPr lang="en-US" sz="1100"/>
                        <a:t>4</a:t>
                      </a:r>
                    </a:p>
                  </a:txBody>
                  <a:tcPr/>
                </a:tc>
                <a:tc>
                  <a:txBody>
                    <a:bodyPr/>
                    <a:lstStyle/>
                    <a:p>
                      <a:endParaRPr lang="en-US" sz="1100" dirty="0"/>
                    </a:p>
                  </a:txBody>
                  <a:tcPr/>
                </a:tc>
                <a:extLst>
                  <a:ext uri="{0D108BD9-81ED-4DB2-BD59-A6C34878D82A}">
                    <a16:rowId xmlns:a16="http://schemas.microsoft.com/office/drawing/2014/main" val="3546069058"/>
                  </a:ext>
                </a:extLst>
              </a:tr>
            </a:tbl>
          </a:graphicData>
        </a:graphic>
      </p:graphicFrame>
      <p:cxnSp>
        <p:nvCxnSpPr>
          <p:cNvPr id="17" name="Straight Connector 16">
            <a:extLst>
              <a:ext uri="{FF2B5EF4-FFF2-40B4-BE49-F238E27FC236}">
                <a16:creationId xmlns:a16="http://schemas.microsoft.com/office/drawing/2014/main" id="{25C73027-8577-5144-84A2-864A406BD4A9}"/>
              </a:ext>
            </a:extLst>
          </p:cNvPr>
          <p:cNvCxnSpPr>
            <a:stCxn id="15" idx="0"/>
          </p:cNvCxnSpPr>
          <p:nvPr/>
        </p:nvCxnSpPr>
        <p:spPr>
          <a:xfrm>
            <a:off x="1081088" y="3833813"/>
            <a:ext cx="0" cy="181768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0D24993-D190-3040-A39B-6BA9B3C17AAC}"/>
              </a:ext>
            </a:extLst>
          </p:cNvPr>
          <p:cNvCxnSpPr>
            <a:cxnSpLocks/>
            <a:stCxn id="15" idx="2"/>
            <a:endCxn id="15" idx="6"/>
          </p:cNvCxnSpPr>
          <p:nvPr/>
        </p:nvCxnSpPr>
        <p:spPr>
          <a:xfrm>
            <a:off x="112713" y="4743450"/>
            <a:ext cx="193833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 name="Oval 1"/>
          <p:cNvSpPr/>
          <p:nvPr/>
        </p:nvSpPr>
        <p:spPr>
          <a:xfrm>
            <a:off x="5289550" y="342900"/>
            <a:ext cx="3582988" cy="289242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Title 2"/>
          <p:cNvSpPr>
            <a:spLocks noGrp="1"/>
          </p:cNvSpPr>
          <p:nvPr>
            <p:ph type="ctrTitle"/>
          </p:nvPr>
        </p:nvSpPr>
        <p:spPr/>
        <p:txBody>
          <a:bodyPr/>
          <a:lstStyle/>
          <a:p>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53067"/>
            <a:ext cx="1267524" cy="802105"/>
          </a:xfrm>
          <a:prstGeom prst="rect">
            <a:avLst/>
          </a:prstGeom>
        </p:spPr>
      </p:pic>
      <p:sp>
        <p:nvSpPr>
          <p:cNvPr id="20" name="TextBox 1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585637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291513" cy="647700"/>
          </a:xfrm>
        </p:spPr>
        <p:txBody>
          <a:bodyPr rtlCol="0"/>
          <a:lstStyle/>
          <a:p>
            <a:pPr fontAlgn="auto">
              <a:spcAft>
                <a:spcPts val="0"/>
              </a:spcAft>
              <a:defRPr/>
            </a:pPr>
            <a:r>
              <a:rPr lang="en-GB" dirty="0" smtClean="0"/>
              <a:t>Stop and think!</a:t>
            </a:r>
            <a:endParaRPr lang="en-GB" dirty="0"/>
          </a:p>
        </p:txBody>
      </p:sp>
      <p:sp>
        <p:nvSpPr>
          <p:cNvPr id="17411" name="Content Placeholder 2"/>
          <p:cNvSpPr>
            <a:spLocks noGrp="1"/>
          </p:cNvSpPr>
          <p:nvPr>
            <p:ph sz="half" idx="10"/>
          </p:nvPr>
        </p:nvSpPr>
        <p:spPr>
          <a:xfrm>
            <a:off x="460375" y="1295400"/>
            <a:ext cx="8305800" cy="1974850"/>
          </a:xfrm>
        </p:spPr>
        <p:txBody>
          <a:bodyPr/>
          <a:lstStyle/>
          <a:p>
            <a:pPr marL="0" indent="0" algn="ctr">
              <a:buFont typeface="Arial" panose="020B0604020202020204" pitchFamily="34" charset="0"/>
              <a:buNone/>
            </a:pPr>
            <a:r>
              <a:rPr lang="es-ES" altLang="en-US" sz="4000" b="1" dirty="0" err="1" smtClean="0">
                <a:solidFill>
                  <a:srgbClr val="002060"/>
                </a:solidFill>
              </a:rPr>
              <a:t>What</a:t>
            </a:r>
            <a:r>
              <a:rPr lang="es-ES" altLang="en-US" sz="4000" b="1" dirty="0" smtClean="0">
                <a:solidFill>
                  <a:srgbClr val="002060"/>
                </a:solidFill>
              </a:rPr>
              <a:t> are </a:t>
            </a:r>
            <a:r>
              <a:rPr lang="es-ES" altLang="en-US" sz="4000" b="1" dirty="0" err="1" smtClean="0">
                <a:solidFill>
                  <a:srgbClr val="002060"/>
                </a:solidFill>
              </a:rPr>
              <a:t>your</a:t>
            </a:r>
            <a:r>
              <a:rPr lang="es-ES" altLang="en-US" sz="4000" b="1" dirty="0" smtClean="0">
                <a:solidFill>
                  <a:srgbClr val="002060"/>
                </a:solidFill>
              </a:rPr>
              <a:t> </a:t>
            </a:r>
            <a:r>
              <a:rPr lang="es-ES" altLang="en-US" sz="4000" b="1" dirty="0" err="1" smtClean="0">
                <a:solidFill>
                  <a:srgbClr val="002060"/>
                </a:solidFill>
              </a:rPr>
              <a:t>going</a:t>
            </a:r>
            <a:r>
              <a:rPr lang="es-ES" altLang="en-US" sz="4000" b="1" dirty="0" smtClean="0">
                <a:solidFill>
                  <a:srgbClr val="002060"/>
                </a:solidFill>
              </a:rPr>
              <a:t> to </a:t>
            </a:r>
            <a:r>
              <a:rPr lang="es-ES" altLang="en-US" sz="4000" b="1" dirty="0" err="1" smtClean="0">
                <a:solidFill>
                  <a:srgbClr val="002060"/>
                </a:solidFill>
              </a:rPr>
              <a:t>swab</a:t>
            </a:r>
            <a:r>
              <a:rPr lang="es-ES" altLang="en-US" sz="4000" b="1" dirty="0" smtClean="0">
                <a:solidFill>
                  <a:srgbClr val="002060"/>
                </a:solidFill>
              </a:rPr>
              <a:t>?</a:t>
            </a:r>
          </a:p>
          <a:p>
            <a:pPr marL="0" indent="0" algn="ctr">
              <a:buFont typeface="Arial" panose="020B0604020202020204" pitchFamily="34" charset="0"/>
              <a:buNone/>
            </a:pPr>
            <a:endParaRPr lang="es-ES" altLang="en-US" sz="4000" b="1" dirty="0" smtClean="0">
              <a:solidFill>
                <a:srgbClr val="002060"/>
              </a:solidFill>
            </a:endParaRPr>
          </a:p>
          <a:p>
            <a:pPr marL="0" indent="0" algn="ctr">
              <a:buFont typeface="Arial" panose="020B0604020202020204" pitchFamily="34" charset="0"/>
              <a:buNone/>
            </a:pPr>
            <a:r>
              <a:rPr lang="es-ES" altLang="en-US" sz="4000" b="1" dirty="0" err="1" smtClean="0">
                <a:solidFill>
                  <a:srgbClr val="002060"/>
                </a:solidFill>
              </a:rPr>
              <a:t>Is</a:t>
            </a:r>
            <a:r>
              <a:rPr lang="es-ES" altLang="en-US" sz="4000" b="1" dirty="0" smtClean="0">
                <a:solidFill>
                  <a:srgbClr val="002060"/>
                </a:solidFill>
              </a:rPr>
              <a:t> </a:t>
            </a:r>
            <a:r>
              <a:rPr lang="es-ES" altLang="en-US" sz="4000" b="1" dirty="0" err="1" smtClean="0">
                <a:solidFill>
                  <a:srgbClr val="002060"/>
                </a:solidFill>
              </a:rPr>
              <a:t>the</a:t>
            </a:r>
            <a:r>
              <a:rPr lang="es-ES" altLang="en-US" sz="4000" b="1" dirty="0" smtClean="0">
                <a:solidFill>
                  <a:srgbClr val="002060"/>
                </a:solidFill>
              </a:rPr>
              <a:t> </a:t>
            </a:r>
            <a:r>
              <a:rPr lang="es-ES" altLang="en-US" sz="4000" b="1" dirty="0" err="1" smtClean="0">
                <a:solidFill>
                  <a:srgbClr val="002060"/>
                </a:solidFill>
              </a:rPr>
              <a:t>experiment</a:t>
            </a:r>
            <a:r>
              <a:rPr lang="es-ES" altLang="en-US" sz="4000" b="1" dirty="0" smtClean="0">
                <a:solidFill>
                  <a:srgbClr val="002060"/>
                </a:solidFill>
              </a:rPr>
              <a:t> </a:t>
            </a:r>
            <a:r>
              <a:rPr lang="es-ES" altLang="en-US" sz="4000" b="1" dirty="0" err="1" smtClean="0">
                <a:solidFill>
                  <a:srgbClr val="002060"/>
                </a:solidFill>
              </a:rPr>
              <a:t>fair</a:t>
            </a:r>
            <a:r>
              <a:rPr lang="es-ES" altLang="en-US" sz="4000" b="1" dirty="0" smtClean="0">
                <a:solidFill>
                  <a:srgbClr val="002060"/>
                </a:solidFill>
              </a:rPr>
              <a:t>?</a:t>
            </a:r>
          </a:p>
          <a:p>
            <a:pPr marL="0" indent="0" algn="ctr">
              <a:buFont typeface="Arial" panose="020B0604020202020204" pitchFamily="34" charset="0"/>
              <a:buNone/>
            </a:pPr>
            <a:endParaRPr lang="es-ES" altLang="en-US" sz="4000" b="1" dirty="0" smtClean="0">
              <a:solidFill>
                <a:srgbClr val="002060"/>
              </a:solidFill>
            </a:endParaRPr>
          </a:p>
          <a:p>
            <a:pPr marL="0" indent="0" algn="ctr">
              <a:buFont typeface="Arial" panose="020B0604020202020204" pitchFamily="34" charset="0"/>
              <a:buNone/>
            </a:pPr>
            <a:r>
              <a:rPr lang="es-ES" altLang="en-US" sz="4000" b="1" dirty="0" err="1" smtClean="0">
                <a:solidFill>
                  <a:srgbClr val="002060"/>
                </a:solidFill>
              </a:rPr>
              <a:t>Does</a:t>
            </a:r>
            <a:r>
              <a:rPr lang="es-ES" altLang="en-US" sz="4000" b="1" dirty="0" smtClean="0">
                <a:solidFill>
                  <a:srgbClr val="002060"/>
                </a:solidFill>
              </a:rPr>
              <a:t> </a:t>
            </a:r>
            <a:r>
              <a:rPr lang="es-ES" altLang="en-US" sz="4000" b="1" dirty="0" err="1" smtClean="0">
                <a:solidFill>
                  <a:srgbClr val="002060"/>
                </a:solidFill>
              </a:rPr>
              <a:t>repeating</a:t>
            </a:r>
            <a:r>
              <a:rPr lang="es-ES" altLang="en-US" sz="4000" b="1" dirty="0" smtClean="0">
                <a:solidFill>
                  <a:srgbClr val="002060"/>
                </a:solidFill>
              </a:rPr>
              <a:t> </a:t>
            </a:r>
            <a:r>
              <a:rPr lang="es-ES" altLang="en-US" sz="4000" b="1" dirty="0" err="1" smtClean="0">
                <a:solidFill>
                  <a:srgbClr val="002060"/>
                </a:solidFill>
              </a:rPr>
              <a:t>the</a:t>
            </a:r>
            <a:r>
              <a:rPr lang="es-ES" altLang="en-US" sz="4000" b="1" dirty="0" smtClean="0">
                <a:solidFill>
                  <a:srgbClr val="002060"/>
                </a:solidFill>
              </a:rPr>
              <a:t> </a:t>
            </a:r>
            <a:r>
              <a:rPr lang="es-ES" altLang="en-US" sz="4000" b="1" dirty="0" err="1" smtClean="0">
                <a:solidFill>
                  <a:srgbClr val="002060"/>
                </a:solidFill>
              </a:rPr>
              <a:t>experiment</a:t>
            </a:r>
            <a:r>
              <a:rPr lang="es-ES" altLang="en-US" sz="4000" b="1" dirty="0" smtClean="0">
                <a:solidFill>
                  <a:srgbClr val="002060"/>
                </a:solidFill>
              </a:rPr>
              <a:t> </a:t>
            </a:r>
            <a:r>
              <a:rPr lang="es-ES" altLang="en-US" sz="4000" b="1" dirty="0" err="1" smtClean="0">
                <a:solidFill>
                  <a:srgbClr val="002060"/>
                </a:solidFill>
              </a:rPr>
              <a:t>make</a:t>
            </a:r>
            <a:r>
              <a:rPr lang="es-ES" altLang="en-US" sz="4000" b="1" dirty="0" smtClean="0">
                <a:solidFill>
                  <a:srgbClr val="002060"/>
                </a:solidFill>
              </a:rPr>
              <a:t> </a:t>
            </a:r>
            <a:r>
              <a:rPr lang="es-ES" altLang="en-US" sz="4000" b="1" dirty="0" err="1" smtClean="0">
                <a:solidFill>
                  <a:srgbClr val="002060"/>
                </a:solidFill>
              </a:rPr>
              <a:t>it</a:t>
            </a:r>
            <a:r>
              <a:rPr lang="es-ES" altLang="en-US" sz="4000" b="1" dirty="0" smtClean="0">
                <a:solidFill>
                  <a:srgbClr val="002060"/>
                </a:solidFill>
              </a:rPr>
              <a:t> </a:t>
            </a:r>
            <a:r>
              <a:rPr lang="es-ES" altLang="en-US" sz="4000" b="1" dirty="0" err="1" smtClean="0">
                <a:solidFill>
                  <a:srgbClr val="002060"/>
                </a:solidFill>
              </a:rPr>
              <a:t>better</a:t>
            </a:r>
            <a:r>
              <a:rPr lang="es-ES" altLang="en-US" sz="4000" b="1" dirty="0" smtClean="0">
                <a:solidFill>
                  <a:srgbClr val="002060"/>
                </a:solidFill>
              </a:rPr>
              <a:t>? </a:t>
            </a:r>
          </a:p>
        </p:txBody>
      </p:sp>
      <p:sp>
        <p:nvSpPr>
          <p:cNvPr id="17412" name="AutoShape 4" descr="Image result for swab"/>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17413" name="AutoShape 10" descr="Image result for rule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7" name="TextBox 6"/>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571047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71" y="186940"/>
            <a:ext cx="11055019" cy="584775"/>
          </a:xfrm>
          <a:prstGeom prst="rect">
            <a:avLst/>
          </a:prstGeom>
        </p:spPr>
        <p:txBody>
          <a:bodyPr>
            <a:spAutoFit/>
          </a:bodyPr>
          <a:lstStyle>
            <a:lvl1pPr marL="0" marR="0" indent="0" algn="l" defTabSz="914400" rtl="0" eaLnBrk="1" fontAlgn="auto" latinLnBrk="0" hangingPunct="1">
              <a:lnSpc>
                <a:spcPct val="100000"/>
              </a:lnSpc>
              <a:spcBef>
                <a:spcPct val="0"/>
              </a:spcBef>
              <a:spcAft>
                <a:spcPts val="0"/>
              </a:spcAft>
              <a:buClrTx/>
              <a:buSzTx/>
              <a:buFontTx/>
              <a:buNone/>
              <a:tabLst/>
              <a:defRPr sz="1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200" dirty="0">
                <a:solidFill>
                  <a:srgbClr val="C10D18"/>
                </a:solidFill>
                <a:latin typeface="+mn-lt"/>
                <a:ea typeface="Adobe Fan Heiti Std B" pitchFamily="34" charset="-128"/>
                <a:cs typeface="+mj-cs"/>
              </a:rPr>
              <a:t>Before </a:t>
            </a:r>
            <a:r>
              <a:rPr lang="en-GB" sz="3200" dirty="0" smtClean="0">
                <a:solidFill>
                  <a:srgbClr val="C10D18"/>
                </a:solidFill>
                <a:latin typeface="+mn-lt"/>
                <a:ea typeface="Adobe Fan Heiti Std B" pitchFamily="34" charset="-128"/>
                <a:cs typeface="+mj-cs"/>
              </a:rPr>
              <a:t>we give you the materials………..</a:t>
            </a:r>
            <a:endParaRPr lang="en-GB" sz="3200" dirty="0">
              <a:solidFill>
                <a:srgbClr val="C10D18"/>
              </a:solidFill>
              <a:latin typeface="+mn-lt"/>
              <a:ea typeface="Adobe Fan Heiti Std B" pitchFamily="34" charset="-128"/>
              <a:cs typeface="+mj-cs"/>
            </a:endParaRPr>
          </a:p>
        </p:txBody>
      </p:sp>
      <p:sp>
        <p:nvSpPr>
          <p:cNvPr id="7" name="Rectangle 6"/>
          <p:cNvSpPr/>
          <p:nvPr/>
        </p:nvSpPr>
        <p:spPr>
          <a:xfrm>
            <a:off x="228600" y="914400"/>
            <a:ext cx="11239500" cy="4647426"/>
          </a:xfrm>
          <a:prstGeom prst="rect">
            <a:avLst/>
          </a:prstGeom>
        </p:spPr>
        <p:txBody>
          <a:bodyPr wrap="square">
            <a:spAutoFit/>
          </a:bodyPr>
          <a:lstStyle/>
          <a:p>
            <a:pPr>
              <a:spcAft>
                <a:spcPts val="1200"/>
              </a:spcAft>
            </a:pPr>
            <a:r>
              <a:rPr lang="en-GB" sz="2400" dirty="0">
                <a:latin typeface="Arial" panose="020B0604020202020204" pitchFamily="34" charset="0"/>
                <a:cs typeface="Arial" panose="020B0604020202020204" pitchFamily="34" charset="0"/>
              </a:rPr>
              <a:t>When performing experiments, safety is very important!!</a:t>
            </a:r>
          </a:p>
          <a:p>
            <a:pPr>
              <a:spcAft>
                <a:spcPts val="1200"/>
              </a:spcAft>
            </a:pPr>
            <a:endParaRPr lang="en-GB"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v"/>
            </a:pPr>
            <a:r>
              <a:rPr lang="en-GB" sz="2400" dirty="0">
                <a:latin typeface="Arial" panose="020B0604020202020204" pitchFamily="34" charset="0"/>
                <a:cs typeface="Arial" panose="020B0604020202020204" pitchFamily="34" charset="0"/>
              </a:rPr>
              <a:t>DO NOT EAT OR DRINK</a:t>
            </a:r>
          </a:p>
          <a:p>
            <a:pPr marL="342900" indent="-342900">
              <a:spcAft>
                <a:spcPts val="1200"/>
              </a:spcAft>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WORK CAREFULLY WITH THE EQUIPMENT</a:t>
            </a:r>
          </a:p>
          <a:p>
            <a:pPr>
              <a:spcAft>
                <a:spcPts val="1200"/>
              </a:spcAft>
            </a:pPr>
            <a:endParaRPr lang="en-GB"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v"/>
            </a:pPr>
            <a:r>
              <a:rPr lang="en-GB" sz="2400" dirty="0">
                <a:latin typeface="Arial" panose="020B0604020202020204" pitchFamily="34" charset="0"/>
                <a:cs typeface="Arial" panose="020B0604020202020204" pitchFamily="34" charset="0"/>
              </a:rPr>
              <a:t>LISTEN AND FOLLOW THE </a:t>
            </a:r>
            <a:r>
              <a:rPr lang="en-GB" sz="2400" dirty="0" smtClean="0">
                <a:latin typeface="Arial" panose="020B0604020202020204" pitchFamily="34" charset="0"/>
                <a:cs typeface="Arial" panose="020B0604020202020204" pitchFamily="34" charset="0"/>
              </a:rPr>
              <a:t>INSTRUCTIONS</a:t>
            </a:r>
          </a:p>
          <a:p>
            <a:pPr marL="342900" indent="-342900">
              <a:spcAft>
                <a:spcPts val="1200"/>
              </a:spcAft>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WASH YOUR HANDS AT THE END</a:t>
            </a:r>
            <a:endParaRPr lang="en-GB"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1FF261D-5BC6-4232-9DA9-31269B0F71CC}"/>
              </a:ext>
            </a:extLst>
          </p:cNvPr>
          <p:cNvPicPr>
            <a:picLocks noChangeAspect="1"/>
          </p:cNvPicPr>
          <p:nvPr/>
        </p:nvPicPr>
        <p:blipFill>
          <a:blip r:embed="rId3">
            <a:extLst>
              <a:ext uri="{837473B0-CC2E-450A-ABE3-18F120FF3D39}">
                <a1611:picAttrSrcUrl xmlns:a1611="http://schemas.microsoft.com/office/drawing/2016/11/main" xmlns="" r:id="rId6"/>
              </a:ext>
            </a:extLst>
          </a:blip>
          <a:stretch>
            <a:fillRect/>
          </a:stretch>
        </p:blipFill>
        <p:spPr>
          <a:xfrm>
            <a:off x="4590661" y="1455650"/>
            <a:ext cx="1407543" cy="140754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5605" y="4811986"/>
            <a:ext cx="1410779" cy="141077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2131" y="3443029"/>
            <a:ext cx="1447800" cy="144780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1" name="TextBox 10"/>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434403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291513" cy="647700"/>
          </a:xfrm>
        </p:spPr>
        <p:txBody>
          <a:bodyPr rtlCol="0"/>
          <a:lstStyle/>
          <a:p>
            <a:pPr fontAlgn="auto">
              <a:spcAft>
                <a:spcPts val="0"/>
              </a:spcAft>
              <a:defRPr/>
            </a:pPr>
            <a:r>
              <a:rPr lang="en-GB" dirty="0" smtClean="0"/>
              <a:t>This is what you will do…</a:t>
            </a:r>
            <a:endParaRPr lang="en-GB" dirty="0"/>
          </a:p>
        </p:txBody>
      </p:sp>
      <p:sp>
        <p:nvSpPr>
          <p:cNvPr id="3" name="Content Placeholder 2"/>
          <p:cNvSpPr>
            <a:spLocks noGrp="1"/>
          </p:cNvSpPr>
          <p:nvPr>
            <p:ph sz="half" idx="10"/>
          </p:nvPr>
        </p:nvSpPr>
        <p:spPr>
          <a:xfrm>
            <a:off x="304800" y="1676400"/>
            <a:ext cx="8305800" cy="3657600"/>
          </a:xfrm>
        </p:spPr>
        <p:txBody>
          <a:bodyPr/>
          <a:lstStyle/>
          <a:p>
            <a:r>
              <a:rPr lang="en-GB" altLang="en-US" smtClean="0"/>
              <a:t>Draw on the bottom (the side the agar is in) of your plate:</a:t>
            </a:r>
          </a:p>
        </p:txBody>
      </p:sp>
      <p:sp>
        <p:nvSpPr>
          <p:cNvPr id="19" name="TextBox 18"/>
          <p:cNvSpPr txBox="1"/>
          <p:nvPr/>
        </p:nvSpPr>
        <p:spPr>
          <a:xfrm rot="1035282">
            <a:off x="5600700" y="2443163"/>
            <a:ext cx="3424238" cy="2335212"/>
          </a:xfrm>
          <a:prstGeom prst="irregularSeal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fontAlgn="auto" hangingPunct="1">
              <a:spcBef>
                <a:spcPts val="0"/>
              </a:spcBef>
              <a:spcAft>
                <a:spcPts val="0"/>
              </a:spcAft>
              <a:defRPr/>
            </a:pPr>
            <a:r>
              <a:rPr lang="en-GB" sz="2400" dirty="0"/>
              <a:t>Don’t open it!! Why?</a:t>
            </a:r>
          </a:p>
        </p:txBody>
      </p:sp>
      <p:sp>
        <p:nvSpPr>
          <p:cNvPr id="8" name="Rectangle 7"/>
          <p:cNvSpPr>
            <a:spLocks noChangeArrowheads="1"/>
          </p:cNvSpPr>
          <p:nvPr/>
        </p:nvSpPr>
        <p:spPr bwMode="auto">
          <a:xfrm>
            <a:off x="101600" y="979488"/>
            <a:ext cx="310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02060"/>
                </a:solidFill>
              </a:rPr>
              <a:t>1) Set up your plate</a:t>
            </a:r>
          </a:p>
        </p:txBody>
      </p:sp>
      <p:grpSp>
        <p:nvGrpSpPr>
          <p:cNvPr id="10" name="Group 9"/>
          <p:cNvGrpSpPr>
            <a:grpSpLocks/>
          </p:cNvGrpSpPr>
          <p:nvPr/>
        </p:nvGrpSpPr>
        <p:grpSpPr bwMode="auto">
          <a:xfrm>
            <a:off x="2057400" y="2335213"/>
            <a:ext cx="5105400" cy="3096248"/>
            <a:chOff x="2058080" y="2335234"/>
            <a:chExt cx="5105400" cy="3095504"/>
          </a:xfrm>
        </p:grpSpPr>
        <p:sp>
          <p:nvSpPr>
            <p:cNvPr id="7" name="TextBox 6"/>
            <p:cNvSpPr txBox="1"/>
            <p:nvPr/>
          </p:nvSpPr>
          <p:spPr>
            <a:xfrm>
              <a:off x="2058080" y="5060939"/>
              <a:ext cx="5105400" cy="369799"/>
            </a:xfrm>
            <a:prstGeom prst="rect">
              <a:avLst/>
            </a:prstGeom>
            <a:noFill/>
          </p:spPr>
          <p:txBody>
            <a:bodyPr>
              <a:spAutoFit/>
            </a:bodyPr>
            <a:lstStyle/>
            <a:p>
              <a:pPr eaLnBrk="1" fontAlgn="auto" hangingPunct="1">
                <a:spcBef>
                  <a:spcPts val="0"/>
                </a:spcBef>
                <a:spcAft>
                  <a:spcPts val="0"/>
                </a:spcAft>
                <a:defRPr/>
              </a:pPr>
              <a:r>
                <a:rPr lang="en-GB" dirty="0">
                  <a:latin typeface="+mn-lt"/>
                </a:rPr>
                <a:t>Write on your </a:t>
              </a:r>
              <a:r>
                <a:rPr lang="en-GB" dirty="0" smtClean="0">
                  <a:solidFill>
                    <a:schemeClr val="accent6"/>
                  </a:solidFill>
                  <a:latin typeface="+mn-lt"/>
                </a:rPr>
                <a:t>group letter </a:t>
              </a:r>
              <a:r>
                <a:rPr lang="en-GB" dirty="0" smtClean="0">
                  <a:latin typeface="+mn-lt"/>
                </a:rPr>
                <a:t>and </a:t>
              </a:r>
              <a:r>
                <a:rPr lang="en-GB" dirty="0">
                  <a:latin typeface="+mn-lt"/>
                </a:rPr>
                <a:t>your</a:t>
              </a:r>
              <a:r>
                <a:rPr lang="en-GB" dirty="0">
                  <a:solidFill>
                    <a:srgbClr val="FF0000"/>
                  </a:solidFill>
                  <a:latin typeface="+mn-lt"/>
                </a:rPr>
                <a:t> initials</a:t>
              </a:r>
              <a:r>
                <a:rPr lang="en-GB" dirty="0">
                  <a:latin typeface="+mn-lt"/>
                </a:rPr>
                <a:t>.</a:t>
              </a:r>
            </a:p>
          </p:txBody>
        </p:sp>
        <p:pic>
          <p:nvPicPr>
            <p:cNvPr id="16392"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2580" y="2335234"/>
              <a:ext cx="2308222" cy="255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1" name="TextBox 10"/>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801476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203200" y="1262063"/>
            <a:ext cx="8305800" cy="3657600"/>
          </a:xfrm>
        </p:spPr>
        <p:txBody>
          <a:bodyPr/>
          <a:lstStyle/>
          <a:p>
            <a:r>
              <a:rPr lang="en-US" altLang="en-US" dirty="0" smtClean="0"/>
              <a:t>Swab the location with the swab and then squiggle </a:t>
            </a:r>
            <a:r>
              <a:rPr lang="en-US" altLang="en-US" b="1" dirty="0" smtClean="0"/>
              <a:t>lightly</a:t>
            </a:r>
            <a:r>
              <a:rPr lang="en-US" altLang="en-US" dirty="0" smtClean="0"/>
              <a:t> the swab over the agar in the correct quarter of the plate</a:t>
            </a:r>
            <a:r>
              <a:rPr lang="en-GB" altLang="en-US" dirty="0" smtClean="0"/>
              <a:t>:</a:t>
            </a:r>
          </a:p>
        </p:txBody>
      </p:sp>
      <p:sp>
        <p:nvSpPr>
          <p:cNvPr id="18435" name="Rectangle 7"/>
          <p:cNvSpPr>
            <a:spLocks noChangeArrowheads="1"/>
          </p:cNvSpPr>
          <p:nvPr/>
        </p:nvSpPr>
        <p:spPr bwMode="auto">
          <a:xfrm>
            <a:off x="0" y="457200"/>
            <a:ext cx="528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a:solidFill>
                  <a:srgbClr val="002060"/>
                </a:solidFill>
              </a:rPr>
              <a:t>2) Swab the location and the plate</a:t>
            </a:r>
          </a:p>
        </p:txBody>
      </p:sp>
      <p:sp>
        <p:nvSpPr>
          <p:cNvPr id="7" name="TextBox 6"/>
          <p:cNvSpPr txBox="1">
            <a:spLocks noChangeArrowheads="1"/>
          </p:cNvSpPr>
          <p:nvPr/>
        </p:nvSpPr>
        <p:spPr bwMode="auto">
          <a:xfrm>
            <a:off x="2035175" y="5202238"/>
            <a:ext cx="510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a:t>Have you written each location in your “Experimental Design” and given it a number?</a:t>
            </a:r>
          </a:p>
        </p:txBody>
      </p:sp>
      <p:grpSp>
        <p:nvGrpSpPr>
          <p:cNvPr id="12" name="Group 11"/>
          <p:cNvGrpSpPr>
            <a:grpSpLocks/>
          </p:cNvGrpSpPr>
          <p:nvPr/>
        </p:nvGrpSpPr>
        <p:grpSpPr bwMode="auto">
          <a:xfrm>
            <a:off x="3367088" y="2012950"/>
            <a:ext cx="2746375" cy="3048000"/>
            <a:chOff x="0" y="0"/>
            <a:chExt cx="1537970" cy="1646555"/>
          </a:xfrm>
        </p:grpSpPr>
        <p:pic>
          <p:nvPicPr>
            <p:cNvPr id="18439"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537970" cy="164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a:off x="904113" y="351608"/>
              <a:ext cx="321818" cy="392772"/>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sp>
          <p:nvSpPr>
            <p:cNvPr id="16" name="Freeform 15"/>
            <p:cNvSpPr/>
            <p:nvPr/>
          </p:nvSpPr>
          <p:spPr>
            <a:xfrm rot="4753800">
              <a:off x="909131" y="859213"/>
              <a:ext cx="322450" cy="392938"/>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sp>
          <p:nvSpPr>
            <p:cNvPr id="17" name="Freeform 16"/>
            <p:cNvSpPr/>
            <p:nvPr/>
          </p:nvSpPr>
          <p:spPr>
            <a:xfrm rot="12633066">
              <a:off x="261366" y="914181"/>
              <a:ext cx="320929" cy="393630"/>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grpSp>
      <p:sp>
        <p:nvSpPr>
          <p:cNvPr id="21" name="Freeform 20"/>
          <p:cNvSpPr/>
          <p:nvPr/>
        </p:nvSpPr>
        <p:spPr>
          <a:xfrm rot="16404244">
            <a:off x="3802063" y="2522538"/>
            <a:ext cx="574675" cy="727075"/>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3" name="TextBox 12"/>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1315659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5" y="225425"/>
            <a:ext cx="8291513" cy="647700"/>
          </a:xfrm>
        </p:spPr>
        <p:txBody>
          <a:bodyPr rtlCol="0"/>
          <a:lstStyle/>
          <a:p>
            <a:pPr fontAlgn="auto">
              <a:spcAft>
                <a:spcPts val="0"/>
              </a:spcAft>
              <a:defRPr/>
            </a:pPr>
            <a:r>
              <a:rPr lang="en-GB" dirty="0" smtClean="0"/>
              <a:t>Gather your equipment (per group) </a:t>
            </a:r>
            <a:endParaRPr lang="en-GB" dirty="0"/>
          </a:p>
        </p:txBody>
      </p:sp>
      <p:pic>
        <p:nvPicPr>
          <p:cNvPr id="8195" name="Picture 2" descr="Image result for agar pla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738" y="1003300"/>
            <a:ext cx="19018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Image result for swa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14725" y="1149350"/>
            <a:ext cx="1520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Image result for marker pen"/>
          <p:cNvPicPr>
            <a:picLocks noChangeAspect="1" noChangeArrowheads="1"/>
          </p:cNvPicPr>
          <p:nvPr/>
        </p:nvPicPr>
        <p:blipFill>
          <a:blip r:embed="rId5" cstate="email">
            <a:extLst>
              <a:ext uri="{28A0092B-C50C-407E-A947-70E740481C1C}">
                <a14:useLocalDpi xmlns:a14="http://schemas.microsoft.com/office/drawing/2010/main"/>
              </a:ext>
            </a:extLst>
          </a:blip>
          <a:srcRect l="-1117"/>
          <a:stretch>
            <a:fillRect/>
          </a:stretch>
        </p:blipFill>
        <p:spPr bwMode="auto">
          <a:xfrm>
            <a:off x="6061075" y="1350963"/>
            <a:ext cx="16938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846138" y="2879725"/>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dirty="0" smtClean="0"/>
              <a:t>1 </a:t>
            </a:r>
            <a:r>
              <a:rPr lang="en-GB" altLang="en-US" dirty="0"/>
              <a:t>agar </a:t>
            </a:r>
            <a:r>
              <a:rPr lang="en-GB" altLang="en-US" dirty="0" smtClean="0"/>
              <a:t>plates </a:t>
            </a:r>
            <a:endParaRPr lang="en-GB" altLang="en-US" dirty="0"/>
          </a:p>
        </p:txBody>
      </p:sp>
      <p:sp>
        <p:nvSpPr>
          <p:cNvPr id="8199" name="TextBox 7"/>
          <p:cNvSpPr txBox="1">
            <a:spLocks noChangeArrowheads="1"/>
          </p:cNvSpPr>
          <p:nvPr/>
        </p:nvSpPr>
        <p:spPr bwMode="auto">
          <a:xfrm>
            <a:off x="3727450" y="282575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dirty="0" smtClean="0"/>
              <a:t>4 Swabs</a:t>
            </a:r>
            <a:endParaRPr lang="en-GB" altLang="en-US" dirty="0"/>
          </a:p>
        </p:txBody>
      </p:sp>
      <p:sp>
        <p:nvSpPr>
          <p:cNvPr id="8200" name="TextBox 8"/>
          <p:cNvSpPr txBox="1">
            <a:spLocks noChangeArrowheads="1"/>
          </p:cNvSpPr>
          <p:nvPr/>
        </p:nvSpPr>
        <p:spPr bwMode="auto">
          <a:xfrm>
            <a:off x="6034088" y="2905125"/>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a:t>1 pen and ruler</a:t>
            </a:r>
          </a:p>
        </p:txBody>
      </p:sp>
      <p:pic>
        <p:nvPicPr>
          <p:cNvPr id="8201" name="Picture 12" descr="Image result for rul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10338" y="1909763"/>
            <a:ext cx="14922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9250" y="3351213"/>
            <a:ext cx="291147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1"/>
          <p:cNvSpPr txBox="1">
            <a:spLocks noChangeArrowheads="1"/>
          </p:cNvSpPr>
          <p:nvPr/>
        </p:nvSpPr>
        <p:spPr bwMode="auto">
          <a:xfrm>
            <a:off x="3582988" y="565785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a:t>1 worksheet</a:t>
            </a:r>
          </a:p>
        </p:txBody>
      </p:sp>
      <p:sp>
        <p:nvSpPr>
          <p:cNvPr id="12" name="TextBox 11"/>
          <p:cNvSpPr txBox="1"/>
          <p:nvPr/>
        </p:nvSpPr>
        <p:spPr>
          <a:xfrm rot="1035282">
            <a:off x="166851" y="3477346"/>
            <a:ext cx="3970009" cy="2852499"/>
          </a:xfrm>
          <a:prstGeom prst="irregularSeal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dirty="0" smtClean="0"/>
              <a:t>Don’t open it until you are ready to swab!! Why?</a:t>
            </a:r>
            <a:endParaRPr lang="en-GB" sz="20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4" name="TextBox 1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4127936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291513" cy="647700"/>
          </a:xfrm>
        </p:spPr>
        <p:txBody>
          <a:bodyPr rtlCol="0"/>
          <a:lstStyle/>
          <a:p>
            <a:pPr fontAlgn="auto">
              <a:spcAft>
                <a:spcPts val="0"/>
              </a:spcAft>
              <a:defRPr/>
            </a:pPr>
            <a:r>
              <a:rPr lang="en-GB" dirty="0" smtClean="0"/>
              <a:t>Lets’ do it!</a:t>
            </a:r>
            <a:endParaRPr lang="en-GB" dirty="0"/>
          </a:p>
        </p:txBody>
      </p:sp>
      <p:sp>
        <p:nvSpPr>
          <p:cNvPr id="3" name="Content Placeholder 2"/>
          <p:cNvSpPr>
            <a:spLocks noGrp="1"/>
          </p:cNvSpPr>
          <p:nvPr>
            <p:ph sz="half" idx="10"/>
          </p:nvPr>
        </p:nvSpPr>
        <p:spPr>
          <a:xfrm>
            <a:off x="304800" y="1676400"/>
            <a:ext cx="8305800" cy="3657600"/>
          </a:xfrm>
        </p:spPr>
        <p:txBody>
          <a:bodyPr/>
          <a:lstStyle/>
          <a:p>
            <a:r>
              <a:rPr lang="en-GB" altLang="en-US" smtClean="0"/>
              <a:t>Draw on the bottom (the side the agar is in) of your plate:</a:t>
            </a:r>
          </a:p>
        </p:txBody>
      </p:sp>
      <p:sp>
        <p:nvSpPr>
          <p:cNvPr id="19" name="TextBox 18"/>
          <p:cNvSpPr txBox="1"/>
          <p:nvPr/>
        </p:nvSpPr>
        <p:spPr>
          <a:xfrm rot="1035282">
            <a:off x="5600700" y="2443163"/>
            <a:ext cx="3424238" cy="2335212"/>
          </a:xfrm>
          <a:prstGeom prst="irregularSeal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fontAlgn="auto" hangingPunct="1">
              <a:spcBef>
                <a:spcPts val="0"/>
              </a:spcBef>
              <a:spcAft>
                <a:spcPts val="0"/>
              </a:spcAft>
              <a:defRPr/>
            </a:pPr>
            <a:r>
              <a:rPr lang="en-GB" sz="2400" dirty="0"/>
              <a:t>Don’t open it!! Why?</a:t>
            </a:r>
          </a:p>
        </p:txBody>
      </p:sp>
      <p:sp>
        <p:nvSpPr>
          <p:cNvPr id="8" name="Rectangle 7"/>
          <p:cNvSpPr>
            <a:spLocks noChangeArrowheads="1"/>
          </p:cNvSpPr>
          <p:nvPr/>
        </p:nvSpPr>
        <p:spPr bwMode="auto">
          <a:xfrm>
            <a:off x="101600" y="979488"/>
            <a:ext cx="310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02060"/>
                </a:solidFill>
              </a:rPr>
              <a:t>1) Set up your plate</a:t>
            </a:r>
          </a:p>
        </p:txBody>
      </p:sp>
      <p:grpSp>
        <p:nvGrpSpPr>
          <p:cNvPr id="10" name="Group 9"/>
          <p:cNvGrpSpPr>
            <a:grpSpLocks/>
          </p:cNvGrpSpPr>
          <p:nvPr/>
        </p:nvGrpSpPr>
        <p:grpSpPr bwMode="auto">
          <a:xfrm>
            <a:off x="2057400" y="2335213"/>
            <a:ext cx="5105400" cy="3096248"/>
            <a:chOff x="2058080" y="2335234"/>
            <a:chExt cx="5105400" cy="3095504"/>
          </a:xfrm>
        </p:grpSpPr>
        <p:sp>
          <p:nvSpPr>
            <p:cNvPr id="7" name="TextBox 6"/>
            <p:cNvSpPr txBox="1"/>
            <p:nvPr/>
          </p:nvSpPr>
          <p:spPr>
            <a:xfrm>
              <a:off x="2058080" y="5060939"/>
              <a:ext cx="5105400" cy="369799"/>
            </a:xfrm>
            <a:prstGeom prst="rect">
              <a:avLst/>
            </a:prstGeom>
            <a:noFill/>
          </p:spPr>
          <p:txBody>
            <a:bodyPr>
              <a:spAutoFit/>
            </a:bodyPr>
            <a:lstStyle/>
            <a:p>
              <a:pPr eaLnBrk="1" fontAlgn="auto" hangingPunct="1">
                <a:spcBef>
                  <a:spcPts val="0"/>
                </a:spcBef>
                <a:spcAft>
                  <a:spcPts val="0"/>
                </a:spcAft>
                <a:defRPr/>
              </a:pPr>
              <a:r>
                <a:rPr lang="en-GB" dirty="0">
                  <a:latin typeface="+mn-lt"/>
                </a:rPr>
                <a:t>Write on your </a:t>
              </a:r>
              <a:r>
                <a:rPr lang="en-GB" dirty="0" smtClean="0">
                  <a:solidFill>
                    <a:schemeClr val="accent6"/>
                  </a:solidFill>
                  <a:latin typeface="+mn-lt"/>
                </a:rPr>
                <a:t>group letter </a:t>
              </a:r>
              <a:r>
                <a:rPr lang="en-GB" dirty="0" smtClean="0">
                  <a:latin typeface="+mn-lt"/>
                </a:rPr>
                <a:t>and </a:t>
              </a:r>
              <a:r>
                <a:rPr lang="en-GB" dirty="0">
                  <a:latin typeface="+mn-lt"/>
                </a:rPr>
                <a:t>your</a:t>
              </a:r>
              <a:r>
                <a:rPr lang="en-GB" dirty="0">
                  <a:solidFill>
                    <a:srgbClr val="FF0000"/>
                  </a:solidFill>
                  <a:latin typeface="+mn-lt"/>
                </a:rPr>
                <a:t> initials</a:t>
              </a:r>
              <a:r>
                <a:rPr lang="en-GB" dirty="0">
                  <a:latin typeface="+mn-lt"/>
                </a:rPr>
                <a:t>.</a:t>
              </a:r>
            </a:p>
          </p:txBody>
        </p:sp>
        <p:pic>
          <p:nvPicPr>
            <p:cNvPr id="16392"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2580" y="2335234"/>
              <a:ext cx="2308222" cy="255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1" name="TextBox 10"/>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851857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203200" y="1262063"/>
            <a:ext cx="8305800" cy="3657600"/>
          </a:xfrm>
        </p:spPr>
        <p:txBody>
          <a:bodyPr/>
          <a:lstStyle/>
          <a:p>
            <a:r>
              <a:rPr lang="en-US" altLang="en-US" dirty="0" smtClean="0"/>
              <a:t>Swab the location with the swab and then squiggle </a:t>
            </a:r>
            <a:r>
              <a:rPr lang="en-US" altLang="en-US" b="1" dirty="0" smtClean="0"/>
              <a:t>lightly</a:t>
            </a:r>
            <a:r>
              <a:rPr lang="en-US" altLang="en-US" dirty="0" smtClean="0"/>
              <a:t> the swab over the agar in the correct quarter of the plate</a:t>
            </a:r>
            <a:r>
              <a:rPr lang="en-GB" altLang="en-US" dirty="0" smtClean="0"/>
              <a:t>:</a:t>
            </a:r>
          </a:p>
        </p:txBody>
      </p:sp>
      <p:sp>
        <p:nvSpPr>
          <p:cNvPr id="18435" name="Rectangle 7"/>
          <p:cNvSpPr>
            <a:spLocks noChangeArrowheads="1"/>
          </p:cNvSpPr>
          <p:nvPr/>
        </p:nvSpPr>
        <p:spPr bwMode="auto">
          <a:xfrm>
            <a:off x="0" y="457200"/>
            <a:ext cx="528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a:solidFill>
                  <a:srgbClr val="002060"/>
                </a:solidFill>
              </a:rPr>
              <a:t>2) Swab the location and the plate</a:t>
            </a:r>
          </a:p>
        </p:txBody>
      </p:sp>
      <p:sp>
        <p:nvSpPr>
          <p:cNvPr id="7" name="TextBox 6"/>
          <p:cNvSpPr txBox="1">
            <a:spLocks noChangeArrowheads="1"/>
          </p:cNvSpPr>
          <p:nvPr/>
        </p:nvSpPr>
        <p:spPr bwMode="auto">
          <a:xfrm>
            <a:off x="2035175" y="5202238"/>
            <a:ext cx="510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a:t>Have you written each location in your “Experimental Design” and given it a number?</a:t>
            </a:r>
          </a:p>
        </p:txBody>
      </p:sp>
      <p:grpSp>
        <p:nvGrpSpPr>
          <p:cNvPr id="12" name="Group 11"/>
          <p:cNvGrpSpPr>
            <a:grpSpLocks/>
          </p:cNvGrpSpPr>
          <p:nvPr/>
        </p:nvGrpSpPr>
        <p:grpSpPr bwMode="auto">
          <a:xfrm>
            <a:off x="3367088" y="2012950"/>
            <a:ext cx="2746375" cy="3048000"/>
            <a:chOff x="0" y="0"/>
            <a:chExt cx="1537970" cy="1646555"/>
          </a:xfrm>
        </p:grpSpPr>
        <p:pic>
          <p:nvPicPr>
            <p:cNvPr id="18439"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537970" cy="164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a:off x="904113" y="351608"/>
              <a:ext cx="321818" cy="392772"/>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sp>
          <p:nvSpPr>
            <p:cNvPr id="16" name="Freeform 15"/>
            <p:cNvSpPr/>
            <p:nvPr/>
          </p:nvSpPr>
          <p:spPr>
            <a:xfrm rot="4753800">
              <a:off x="909131" y="859213"/>
              <a:ext cx="322450" cy="392938"/>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sp>
          <p:nvSpPr>
            <p:cNvPr id="17" name="Freeform 16"/>
            <p:cNvSpPr/>
            <p:nvPr/>
          </p:nvSpPr>
          <p:spPr>
            <a:xfrm rot="12633066">
              <a:off x="261366" y="914181"/>
              <a:ext cx="320929" cy="393630"/>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grpSp>
      <p:sp>
        <p:nvSpPr>
          <p:cNvPr id="21" name="Freeform 20"/>
          <p:cNvSpPr/>
          <p:nvPr/>
        </p:nvSpPr>
        <p:spPr>
          <a:xfrm rot="16404244">
            <a:off x="3802063" y="2522538"/>
            <a:ext cx="574675" cy="727075"/>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3" name="TextBox 12"/>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183121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242888" y="1358900"/>
            <a:ext cx="8305800" cy="5041900"/>
          </a:xfrm>
        </p:spPr>
        <p:txBody>
          <a:bodyPr rtlCol="0">
            <a:normAutofit/>
          </a:bodyPr>
          <a:lstStyle/>
          <a:p>
            <a:pPr fontAlgn="auto">
              <a:spcAft>
                <a:spcPts val="0"/>
              </a:spcAft>
              <a:defRPr/>
            </a:pPr>
            <a:r>
              <a:rPr lang="en-GB" dirty="0"/>
              <a:t>Use two small strips of tape </a:t>
            </a:r>
            <a:r>
              <a:rPr lang="en-GB" dirty="0" smtClean="0"/>
              <a:t>to </a:t>
            </a:r>
            <a:r>
              <a:rPr lang="en-GB" dirty="0"/>
              <a:t>close the plate permanently. </a:t>
            </a:r>
            <a:endParaRPr lang="en-GB" dirty="0" smtClean="0"/>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a:p>
          <a:p>
            <a:pPr marL="0" indent="0" algn="ctr" fontAlgn="auto">
              <a:spcAft>
                <a:spcPts val="0"/>
              </a:spcAft>
              <a:buFont typeface="Arial" panose="020B0604020202020204" pitchFamily="34" charset="0"/>
              <a:buNone/>
              <a:defRPr/>
            </a:pPr>
            <a:endParaRPr lang="en-GB" dirty="0" smtClean="0">
              <a:solidFill>
                <a:srgbClr val="FF0000"/>
              </a:solidFill>
            </a:endParaRPr>
          </a:p>
          <a:p>
            <a:pPr marL="0" indent="0" algn="ctr" fontAlgn="auto">
              <a:spcAft>
                <a:spcPts val="0"/>
              </a:spcAft>
              <a:buFont typeface="Arial" panose="020B0604020202020204" pitchFamily="34" charset="0"/>
              <a:buNone/>
              <a:defRPr/>
            </a:pPr>
            <a:r>
              <a:rPr lang="en-GB" b="1" dirty="0" smtClean="0">
                <a:solidFill>
                  <a:srgbClr val="C00000"/>
                </a:solidFill>
              </a:rPr>
              <a:t>DO </a:t>
            </a:r>
            <a:r>
              <a:rPr lang="en-GB" b="1" dirty="0">
                <a:solidFill>
                  <a:srgbClr val="C00000"/>
                </a:solidFill>
              </a:rPr>
              <a:t>NOT </a:t>
            </a:r>
            <a:r>
              <a:rPr lang="en-GB" dirty="0">
                <a:solidFill>
                  <a:srgbClr val="C00000"/>
                </a:solidFill>
              </a:rPr>
              <a:t>SEAL AROUND THE PLATE AS IT CAN CAUSE THE GROWTH OF DANGEROUS </a:t>
            </a:r>
            <a:r>
              <a:rPr lang="en-GB" dirty="0" smtClean="0">
                <a:solidFill>
                  <a:srgbClr val="C00000"/>
                </a:solidFill>
              </a:rPr>
              <a:t>BACTERIA. </a:t>
            </a:r>
          </a:p>
          <a:p>
            <a:pPr marL="0" indent="0" algn="ctr" fontAlgn="auto">
              <a:spcAft>
                <a:spcPts val="0"/>
              </a:spcAft>
              <a:buFont typeface="Arial" panose="020B0604020202020204" pitchFamily="34" charset="0"/>
              <a:buNone/>
              <a:defRPr/>
            </a:pPr>
            <a:r>
              <a:rPr lang="en-GB" dirty="0" smtClean="0">
                <a:solidFill>
                  <a:srgbClr val="C00000"/>
                </a:solidFill>
              </a:rPr>
              <a:t>The </a:t>
            </a:r>
            <a:r>
              <a:rPr lang="en-GB" dirty="0">
                <a:solidFill>
                  <a:srgbClr val="C00000"/>
                </a:solidFill>
              </a:rPr>
              <a:t>plate must NEVER be reopened, even if it looks as if nothing is growing on it</a:t>
            </a:r>
            <a:r>
              <a:rPr lang="en-GB" dirty="0" smtClean="0">
                <a:solidFill>
                  <a:srgbClr val="C00000"/>
                </a:solidFill>
              </a:rPr>
              <a:t>.</a:t>
            </a:r>
            <a:endParaRPr lang="en-GB" dirty="0">
              <a:solidFill>
                <a:srgbClr val="C00000"/>
              </a:solidFill>
            </a:endParaRPr>
          </a:p>
        </p:txBody>
      </p:sp>
      <p:sp>
        <p:nvSpPr>
          <p:cNvPr id="19459" name="Rectangle 7"/>
          <p:cNvSpPr>
            <a:spLocks noChangeArrowheads="1"/>
          </p:cNvSpPr>
          <p:nvPr/>
        </p:nvSpPr>
        <p:spPr bwMode="auto">
          <a:xfrm>
            <a:off x="0" y="457200"/>
            <a:ext cx="2682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smtClean="0">
                <a:solidFill>
                  <a:srgbClr val="002060"/>
                </a:solidFill>
              </a:rPr>
              <a:t>3) </a:t>
            </a:r>
            <a:r>
              <a:rPr lang="en-GB" altLang="en-US" sz="2800" b="1" dirty="0">
                <a:solidFill>
                  <a:srgbClr val="002060"/>
                </a:solidFill>
              </a:rPr>
              <a:t>Tape the plate</a:t>
            </a:r>
          </a:p>
        </p:txBody>
      </p:sp>
      <p:grpSp>
        <p:nvGrpSpPr>
          <p:cNvPr id="19460" name="Group 10"/>
          <p:cNvGrpSpPr>
            <a:grpSpLocks/>
          </p:cNvGrpSpPr>
          <p:nvPr/>
        </p:nvGrpSpPr>
        <p:grpSpPr bwMode="auto">
          <a:xfrm>
            <a:off x="3135313" y="1939925"/>
            <a:ext cx="2382837" cy="2422525"/>
            <a:chOff x="0" y="0"/>
            <a:chExt cx="1537970" cy="1646555"/>
          </a:xfrm>
        </p:grpSpPr>
        <p:pic>
          <p:nvPicPr>
            <p:cNvPr id="19463"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537970" cy="164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7"/>
            <p:cNvSpPr/>
            <p:nvPr/>
          </p:nvSpPr>
          <p:spPr>
            <a:xfrm>
              <a:off x="904748" y="351754"/>
              <a:ext cx="321734" cy="392756"/>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sp>
          <p:nvSpPr>
            <p:cNvPr id="19" name="Freeform 18"/>
            <p:cNvSpPr/>
            <p:nvPr/>
          </p:nvSpPr>
          <p:spPr>
            <a:xfrm rot="4753800">
              <a:off x="908916" y="859585"/>
              <a:ext cx="322621" cy="392434"/>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sp>
          <p:nvSpPr>
            <p:cNvPr id="20" name="Freeform 19"/>
            <p:cNvSpPr/>
            <p:nvPr/>
          </p:nvSpPr>
          <p:spPr>
            <a:xfrm rot="12633066">
              <a:off x="261280" y="913914"/>
              <a:ext cx="321734" cy="393835"/>
            </a:xfrm>
            <a:custGeom>
              <a:avLst/>
              <a:gdLst>
                <a:gd name="connsiteX0" fmla="*/ 50596 w 321902"/>
                <a:gd name="connsiteY0" fmla="*/ 0 h 393081"/>
                <a:gd name="connsiteX1" fmla="*/ 100838 w 321902"/>
                <a:gd name="connsiteY1" fmla="*/ 30145 h 393081"/>
                <a:gd name="connsiteX2" fmla="*/ 161128 w 321902"/>
                <a:gd name="connsiteY2" fmla="*/ 70339 h 393081"/>
                <a:gd name="connsiteX3" fmla="*/ 211370 w 321902"/>
                <a:gd name="connsiteY3" fmla="*/ 120580 h 393081"/>
                <a:gd name="connsiteX4" fmla="*/ 271660 w 321902"/>
                <a:gd name="connsiteY4" fmla="*/ 170822 h 393081"/>
                <a:gd name="connsiteX5" fmla="*/ 321902 w 321902"/>
                <a:gd name="connsiteY5" fmla="*/ 261257 h 393081"/>
                <a:gd name="connsiteX6" fmla="*/ 311853 w 321902"/>
                <a:gd name="connsiteY6" fmla="*/ 311499 h 393081"/>
                <a:gd name="connsiteX7" fmla="*/ 241515 w 321902"/>
                <a:gd name="connsiteY7" fmla="*/ 281354 h 393081"/>
                <a:gd name="connsiteX8" fmla="*/ 191273 w 321902"/>
                <a:gd name="connsiteY8" fmla="*/ 221064 h 393081"/>
                <a:gd name="connsiteX9" fmla="*/ 151080 w 321902"/>
                <a:gd name="connsiteY9" fmla="*/ 190919 h 393081"/>
                <a:gd name="connsiteX10" fmla="*/ 130983 w 321902"/>
                <a:gd name="connsiteY10" fmla="*/ 160774 h 393081"/>
                <a:gd name="connsiteX11" fmla="*/ 70693 w 321902"/>
                <a:gd name="connsiteY11" fmla="*/ 130629 h 393081"/>
                <a:gd name="connsiteX12" fmla="*/ 354 w 321902"/>
                <a:gd name="connsiteY12" fmla="*/ 120580 h 393081"/>
                <a:gd name="connsiteX13" fmla="*/ 30499 w 321902"/>
                <a:gd name="connsiteY13" fmla="*/ 190919 h 393081"/>
                <a:gd name="connsiteX14" fmla="*/ 100838 w 321902"/>
                <a:gd name="connsiteY14" fmla="*/ 231112 h 393081"/>
                <a:gd name="connsiteX15" fmla="*/ 130983 w 321902"/>
                <a:gd name="connsiteY15" fmla="*/ 251209 h 393081"/>
                <a:gd name="connsiteX16" fmla="*/ 171176 w 321902"/>
                <a:gd name="connsiteY16" fmla="*/ 271306 h 393081"/>
                <a:gd name="connsiteX17" fmla="*/ 211370 w 321902"/>
                <a:gd name="connsiteY17" fmla="*/ 341644 h 393081"/>
                <a:gd name="connsiteX18" fmla="*/ 221418 w 321902"/>
                <a:gd name="connsiteY18" fmla="*/ 381837 h 393081"/>
                <a:gd name="connsiteX19" fmla="*/ 161128 w 321902"/>
                <a:gd name="connsiteY19" fmla="*/ 381837 h 393081"/>
                <a:gd name="connsiteX20" fmla="*/ 120935 w 321902"/>
                <a:gd name="connsiteY20" fmla="*/ 321547 h 393081"/>
                <a:gd name="connsiteX21" fmla="*/ 90789 w 321902"/>
                <a:gd name="connsiteY21" fmla="*/ 311499 h 393081"/>
                <a:gd name="connsiteX22" fmla="*/ 40548 w 321902"/>
                <a:gd name="connsiteY22" fmla="*/ 321547 h 393081"/>
                <a:gd name="connsiteX23" fmla="*/ 50596 w 321902"/>
                <a:gd name="connsiteY23" fmla="*/ 391886 h 39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1902" h="393081">
                  <a:moveTo>
                    <a:pt x="50596" y="0"/>
                  </a:moveTo>
                  <a:cubicBezTo>
                    <a:pt x="67343" y="10048"/>
                    <a:pt x="85214" y="18427"/>
                    <a:pt x="100838" y="30145"/>
                  </a:cubicBezTo>
                  <a:cubicBezTo>
                    <a:pt x="161055" y="75308"/>
                    <a:pt x="100670" y="50185"/>
                    <a:pt x="161128" y="70339"/>
                  </a:cubicBezTo>
                  <a:cubicBezTo>
                    <a:pt x="197973" y="125606"/>
                    <a:pt x="161127" y="78712"/>
                    <a:pt x="211370" y="120580"/>
                  </a:cubicBezTo>
                  <a:cubicBezTo>
                    <a:pt x="288747" y="185060"/>
                    <a:pt x="196809" y="120921"/>
                    <a:pt x="271660" y="170822"/>
                  </a:cubicBezTo>
                  <a:cubicBezTo>
                    <a:pt x="317728" y="239925"/>
                    <a:pt x="304215" y="208198"/>
                    <a:pt x="321902" y="261257"/>
                  </a:cubicBezTo>
                  <a:cubicBezTo>
                    <a:pt x="318552" y="278004"/>
                    <a:pt x="325189" y="300830"/>
                    <a:pt x="311853" y="311499"/>
                  </a:cubicBezTo>
                  <a:cubicBezTo>
                    <a:pt x="297106" y="323297"/>
                    <a:pt x="250653" y="287446"/>
                    <a:pt x="241515" y="281354"/>
                  </a:cubicBezTo>
                  <a:cubicBezTo>
                    <a:pt x="220841" y="250344"/>
                    <a:pt x="221361" y="246854"/>
                    <a:pt x="191273" y="221064"/>
                  </a:cubicBezTo>
                  <a:cubicBezTo>
                    <a:pt x="178558" y="210165"/>
                    <a:pt x="162922" y="202761"/>
                    <a:pt x="151080" y="190919"/>
                  </a:cubicBezTo>
                  <a:cubicBezTo>
                    <a:pt x="142541" y="182380"/>
                    <a:pt x="139522" y="169313"/>
                    <a:pt x="130983" y="160774"/>
                  </a:cubicBezTo>
                  <a:cubicBezTo>
                    <a:pt x="111503" y="141294"/>
                    <a:pt x="95212" y="138802"/>
                    <a:pt x="70693" y="130629"/>
                  </a:cubicBezTo>
                  <a:cubicBezTo>
                    <a:pt x="69649" y="129933"/>
                    <a:pt x="5845" y="76656"/>
                    <a:pt x="354" y="120580"/>
                  </a:cubicBezTo>
                  <a:cubicBezTo>
                    <a:pt x="-2810" y="145892"/>
                    <a:pt x="15871" y="170021"/>
                    <a:pt x="30499" y="190919"/>
                  </a:cubicBezTo>
                  <a:cubicBezTo>
                    <a:pt x="49014" y="217368"/>
                    <a:pt x="73875" y="222125"/>
                    <a:pt x="100838" y="231112"/>
                  </a:cubicBezTo>
                  <a:cubicBezTo>
                    <a:pt x="110886" y="237811"/>
                    <a:pt x="120498" y="245217"/>
                    <a:pt x="130983" y="251209"/>
                  </a:cubicBezTo>
                  <a:cubicBezTo>
                    <a:pt x="143988" y="258641"/>
                    <a:pt x="159669" y="261717"/>
                    <a:pt x="171176" y="271306"/>
                  </a:cubicBezTo>
                  <a:cubicBezTo>
                    <a:pt x="183350" y="281451"/>
                    <a:pt x="206005" y="330915"/>
                    <a:pt x="211370" y="341644"/>
                  </a:cubicBezTo>
                  <a:cubicBezTo>
                    <a:pt x="214719" y="355042"/>
                    <a:pt x="226547" y="369015"/>
                    <a:pt x="221418" y="381837"/>
                  </a:cubicBezTo>
                  <a:cubicBezTo>
                    <a:pt x="211960" y="405481"/>
                    <a:pt x="170586" y="384990"/>
                    <a:pt x="161128" y="381837"/>
                  </a:cubicBezTo>
                  <a:cubicBezTo>
                    <a:pt x="150594" y="350233"/>
                    <a:pt x="153193" y="343052"/>
                    <a:pt x="120935" y="321547"/>
                  </a:cubicBezTo>
                  <a:cubicBezTo>
                    <a:pt x="112122" y="315672"/>
                    <a:pt x="100838" y="314848"/>
                    <a:pt x="90789" y="311499"/>
                  </a:cubicBezTo>
                  <a:cubicBezTo>
                    <a:pt x="74042" y="314848"/>
                    <a:pt x="48186" y="306271"/>
                    <a:pt x="40548" y="321547"/>
                  </a:cubicBezTo>
                  <a:cubicBezTo>
                    <a:pt x="29956" y="342731"/>
                    <a:pt x="50596" y="391886"/>
                    <a:pt x="50596" y="391886"/>
                  </a:cubicBezTo>
                </a:path>
              </a:pathLst>
            </a:custGeom>
            <a:ln w="28575"/>
          </p:spPr>
          <p:style>
            <a:lnRef idx="1">
              <a:schemeClr val="accent3"/>
            </a:lnRef>
            <a:fillRef idx="0">
              <a:schemeClr val="accent3"/>
            </a:fillRef>
            <a:effectRef idx="0">
              <a:schemeClr val="accent3"/>
            </a:effectRef>
            <a:fontRef idx="minor">
              <a:schemeClr val="tx1"/>
            </a:fontRef>
          </p:style>
          <p:txBody>
            <a:bodyPr anchor="ctr"/>
            <a:lstStyle/>
            <a:p>
              <a:pPr eaLnBrk="1" fontAlgn="auto" hangingPunct="1">
                <a:spcBef>
                  <a:spcPts val="0"/>
                </a:spcBef>
                <a:spcAft>
                  <a:spcPts val="0"/>
                </a:spcAft>
                <a:defRPr/>
              </a:pPr>
              <a:endParaRPr lang="en-GB"/>
            </a:p>
          </p:txBody>
        </p:sp>
        <p:sp>
          <p:nvSpPr>
            <p:cNvPr id="22" name="Rectangle 21"/>
            <p:cNvSpPr/>
            <p:nvPr/>
          </p:nvSpPr>
          <p:spPr>
            <a:xfrm>
              <a:off x="70699" y="572950"/>
              <a:ext cx="190581" cy="411099"/>
            </a:xfrm>
            <a:prstGeom prst="rect">
              <a:avLst/>
            </a:prstGeom>
            <a:solidFill>
              <a:srgbClr val="A5A5A5">
                <a:alpha val="58039"/>
              </a:srgb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endParaRPr lang="en-GB"/>
            </a:p>
          </p:txBody>
        </p:sp>
        <p:sp>
          <p:nvSpPr>
            <p:cNvPr id="23" name="Rectangle 22"/>
            <p:cNvSpPr/>
            <p:nvPr/>
          </p:nvSpPr>
          <p:spPr>
            <a:xfrm>
              <a:off x="1356611" y="622584"/>
              <a:ext cx="160867" cy="412178"/>
            </a:xfrm>
            <a:prstGeom prst="rect">
              <a:avLst/>
            </a:prstGeom>
            <a:solidFill>
              <a:srgbClr val="A5A5A5">
                <a:alpha val="58039"/>
              </a:srgb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endParaRPr lang="en-GB"/>
            </a:p>
          </p:txBody>
        </p:sp>
      </p:grpSp>
      <p:cxnSp>
        <p:nvCxnSpPr>
          <p:cNvPr id="4" name="Straight Arrow Connector 3"/>
          <p:cNvCxnSpPr/>
          <p:nvPr/>
        </p:nvCxnSpPr>
        <p:spPr>
          <a:xfrm>
            <a:off x="1341438" y="1698625"/>
            <a:ext cx="1793875" cy="1336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1498600" y="1676400"/>
            <a:ext cx="3705225" cy="1409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4" name="TextBox 1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968982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291264" cy="648072"/>
          </a:xfrm>
        </p:spPr>
        <p:txBody>
          <a:bodyPr/>
          <a:lstStyle/>
          <a:p>
            <a:r>
              <a:rPr lang="en-GB" dirty="0" smtClean="0"/>
              <a:t>You are part of Edinburgh’s GSS Satellite!</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026164"/>
            <a:ext cx="7980984" cy="4805671"/>
          </a:xfrm>
          <a:prstGeom prst="rect">
            <a:avLst/>
          </a:prstGeom>
        </p:spPr>
      </p:pic>
    </p:spTree>
    <p:extLst>
      <p:ext uri="{BB962C8B-B14F-4D97-AF65-F5344CB8AC3E}">
        <p14:creationId xmlns:p14="http://schemas.microsoft.com/office/powerpoint/2010/main" val="769636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203200" y="1262063"/>
            <a:ext cx="8305800" cy="4511675"/>
          </a:xfrm>
        </p:spPr>
        <p:txBody>
          <a:bodyPr rtlCol="0">
            <a:normAutofit lnSpcReduction="10000"/>
          </a:bodyPr>
          <a:lstStyle/>
          <a:p>
            <a:pPr fontAlgn="auto">
              <a:spcAft>
                <a:spcPts val="0"/>
              </a:spcAft>
              <a:defRPr/>
            </a:pPr>
            <a:r>
              <a:rPr lang="en-GB" dirty="0"/>
              <a:t>Place all the plates </a:t>
            </a:r>
            <a:r>
              <a:rPr lang="en-GB" dirty="0" smtClean="0"/>
              <a:t>into the box, stick the biohazard </a:t>
            </a:r>
            <a:r>
              <a:rPr lang="en-GB" dirty="0"/>
              <a:t>sign outside the </a:t>
            </a:r>
            <a:r>
              <a:rPr lang="en-GB" dirty="0" smtClean="0"/>
              <a:t>box</a:t>
            </a:r>
            <a:r>
              <a:rPr lang="en-GB" dirty="0"/>
              <a:t> </a:t>
            </a:r>
            <a:r>
              <a:rPr lang="en-GB" dirty="0" smtClean="0"/>
              <a:t>and leave </a:t>
            </a:r>
            <a:r>
              <a:rPr lang="en-GB" dirty="0"/>
              <a:t>them in a safe place, </a:t>
            </a:r>
            <a:r>
              <a:rPr lang="en-GB" dirty="0" smtClean="0"/>
              <a:t>in the shade, at </a:t>
            </a:r>
            <a:r>
              <a:rPr lang="en-GB" dirty="0"/>
              <a:t>room temperature. </a:t>
            </a:r>
            <a:endParaRPr lang="en-GB" dirty="0" smtClean="0"/>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a:p>
            <a:pPr marL="0" indent="0" algn="ctr" fontAlgn="auto">
              <a:spcAft>
                <a:spcPts val="0"/>
              </a:spcAft>
              <a:buFont typeface="Arial" panose="020B0604020202020204" pitchFamily="34" charset="0"/>
              <a:buNone/>
              <a:defRPr/>
            </a:pPr>
            <a:r>
              <a:rPr lang="en-GB" sz="2400" b="1" dirty="0" smtClean="0">
                <a:solidFill>
                  <a:srgbClr val="C00000"/>
                </a:solidFill>
              </a:rPr>
              <a:t>Bring ALL plates, your worksheets, the pens and tape to your teacher to store. </a:t>
            </a:r>
            <a:endParaRPr lang="en-GB" sz="2400" b="1" dirty="0">
              <a:solidFill>
                <a:srgbClr val="C00000"/>
              </a:solidFill>
            </a:endParaRPr>
          </a:p>
        </p:txBody>
      </p:sp>
      <p:sp>
        <p:nvSpPr>
          <p:cNvPr id="20483" name="Rectangle 7"/>
          <p:cNvSpPr>
            <a:spLocks noChangeArrowheads="1"/>
          </p:cNvSpPr>
          <p:nvPr/>
        </p:nvSpPr>
        <p:spPr bwMode="auto">
          <a:xfrm>
            <a:off x="0" y="457200"/>
            <a:ext cx="310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smtClean="0">
                <a:solidFill>
                  <a:srgbClr val="002060"/>
                </a:solidFill>
              </a:rPr>
              <a:t>4) </a:t>
            </a:r>
            <a:r>
              <a:rPr lang="en-GB" altLang="en-US" sz="2800" b="1" dirty="0">
                <a:solidFill>
                  <a:srgbClr val="002060"/>
                </a:solidFill>
              </a:rPr>
              <a:t>Store the plates </a:t>
            </a:r>
          </a:p>
        </p:txBody>
      </p:sp>
      <p:pic>
        <p:nvPicPr>
          <p:cNvPr id="2048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11413" y="2503488"/>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115620"/>
            <a:ext cx="169606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7" name="TextBox 6"/>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632155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724400"/>
            <a:ext cx="8291264" cy="648072"/>
          </a:xfrm>
        </p:spPr>
        <p:txBody>
          <a:bodyPr>
            <a:normAutofit/>
          </a:bodyPr>
          <a:lstStyle/>
          <a:p>
            <a:r>
              <a:rPr lang="en-GB" dirty="0" smtClean="0"/>
              <a:t>Now wash your hands with soap and hot water</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838200"/>
            <a:ext cx="3581400" cy="3581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6" name="TextBox 5"/>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829361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2471738"/>
            <a:ext cx="8291513" cy="647700"/>
          </a:xfrm>
        </p:spPr>
        <p:txBody>
          <a:bodyPr rtlCol="0">
            <a:noAutofit/>
          </a:bodyPr>
          <a:lstStyle/>
          <a:p>
            <a:pPr algn="ctr" fontAlgn="auto">
              <a:spcAft>
                <a:spcPts val="0"/>
              </a:spcAft>
              <a:defRPr/>
            </a:pPr>
            <a:r>
              <a:rPr lang="en-GB" sz="4000" dirty="0" smtClean="0"/>
              <a:t>We will look at your results in a few days!</a:t>
            </a:r>
            <a:endParaRPr lang="en-GB"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539524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73"/>
          <p:cNvSpPr>
            <a:spLocks noChangeArrowheads="1"/>
          </p:cNvSpPr>
          <p:nvPr/>
        </p:nvSpPr>
        <p:spPr bwMode="auto">
          <a:xfrm>
            <a:off x="292100" y="822325"/>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a:solidFill>
                  <a:srgbClr val="002060"/>
                </a:solidFill>
              </a:rPr>
              <a:t>AIM</a:t>
            </a:r>
          </a:p>
          <a:p>
            <a:pPr algn="ctr" eaLnBrk="1" hangingPunct="1"/>
            <a:r>
              <a:rPr lang="es-ES" altLang="en-US" sz="1200" b="1">
                <a:solidFill>
                  <a:srgbClr val="002060"/>
                </a:solidFill>
              </a:rPr>
              <a:t>What do we want to find out?</a:t>
            </a:r>
            <a:endParaRPr lang="en-US" altLang="en-US" sz="1200" b="1">
              <a:solidFill>
                <a:srgbClr val="002060"/>
              </a:solidFill>
            </a:endParaRPr>
          </a:p>
        </p:txBody>
      </p:sp>
      <p:sp>
        <p:nvSpPr>
          <p:cNvPr id="6" name="Shape 74">
            <a:extLst>
              <a:ext uri="{FF2B5EF4-FFF2-40B4-BE49-F238E27FC236}">
                <a16:creationId xmlns:a16="http://schemas.microsoft.com/office/drawing/2014/main" id="{8E21E1B2-89B2-9B4E-9F32-C89605D4BE03}"/>
              </a:ext>
            </a:extLst>
          </p:cNvPr>
          <p:cNvSpPr/>
          <p:nvPr/>
        </p:nvSpPr>
        <p:spPr>
          <a:xfrm>
            <a:off x="31750" y="1343025"/>
            <a:ext cx="2503488" cy="177006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1" name="Shape 76"/>
          <p:cNvSpPr>
            <a:spLocks noChangeArrowheads="1"/>
          </p:cNvSpPr>
          <p:nvPr/>
        </p:nvSpPr>
        <p:spPr bwMode="auto">
          <a:xfrm>
            <a:off x="2692400" y="868363"/>
            <a:ext cx="237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HYPOTHESIS</a:t>
            </a:r>
          </a:p>
          <a:p>
            <a:pPr algn="ctr" eaLnBrk="1" hangingPunct="1"/>
            <a:r>
              <a:rPr lang="en-GB" altLang="en-US" sz="1200" b="1">
                <a:solidFill>
                  <a:srgbClr val="002060"/>
                </a:solidFill>
              </a:rPr>
              <a:t>What do you think the result will be?</a:t>
            </a:r>
          </a:p>
        </p:txBody>
      </p:sp>
      <p:sp>
        <p:nvSpPr>
          <p:cNvPr id="8" name="Shape 74">
            <a:extLst>
              <a:ext uri="{FF2B5EF4-FFF2-40B4-BE49-F238E27FC236}">
                <a16:creationId xmlns:a16="http://schemas.microsoft.com/office/drawing/2014/main" id="{82D16B9D-C00D-D64D-A30E-39692E18CC67}"/>
              </a:ext>
            </a:extLst>
          </p:cNvPr>
          <p:cNvSpPr/>
          <p:nvPr/>
        </p:nvSpPr>
        <p:spPr>
          <a:xfrm>
            <a:off x="2682875" y="1371600"/>
            <a:ext cx="2357438"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3" name="Shape 73"/>
          <p:cNvSpPr>
            <a:spLocks noChangeArrowheads="1"/>
          </p:cNvSpPr>
          <p:nvPr/>
        </p:nvSpPr>
        <p:spPr bwMode="auto">
          <a:xfrm>
            <a:off x="1638300" y="3235325"/>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RESULTS</a:t>
            </a:r>
          </a:p>
          <a:p>
            <a:pPr algn="ctr" eaLnBrk="1" hangingPunct="1"/>
            <a:r>
              <a:rPr lang="en-GB" altLang="en-US" sz="1200" b="1">
                <a:solidFill>
                  <a:srgbClr val="002060"/>
                </a:solidFill>
              </a:rPr>
              <a:t>What did you see?</a:t>
            </a:r>
          </a:p>
        </p:txBody>
      </p:sp>
      <p:sp>
        <p:nvSpPr>
          <p:cNvPr id="10" name="Shape 74">
            <a:extLst>
              <a:ext uri="{FF2B5EF4-FFF2-40B4-BE49-F238E27FC236}">
                <a16:creationId xmlns:a16="http://schemas.microsoft.com/office/drawing/2014/main" id="{0F8BE1ED-94B4-E34E-B027-33F9945D5C2E}"/>
              </a:ext>
            </a:extLst>
          </p:cNvPr>
          <p:cNvSpPr/>
          <p:nvPr/>
        </p:nvSpPr>
        <p:spPr>
          <a:xfrm>
            <a:off x="5154613" y="3714750"/>
            <a:ext cx="3851275" cy="199072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5" name="Shape 76"/>
          <p:cNvSpPr>
            <a:spLocks noChangeArrowheads="1"/>
          </p:cNvSpPr>
          <p:nvPr/>
        </p:nvSpPr>
        <p:spPr bwMode="auto">
          <a:xfrm>
            <a:off x="5481638" y="3281363"/>
            <a:ext cx="339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CONCLUSION</a:t>
            </a:r>
          </a:p>
          <a:p>
            <a:pPr algn="ctr" eaLnBrk="1" hangingPunct="1"/>
            <a:r>
              <a:rPr lang="en-GB" altLang="en-US" sz="1200" b="1">
                <a:solidFill>
                  <a:srgbClr val="002060"/>
                </a:solidFill>
              </a:rPr>
              <a:t>What did you find out? Was your hypothesis correct?</a:t>
            </a:r>
          </a:p>
        </p:txBody>
      </p:sp>
      <p:sp>
        <p:nvSpPr>
          <p:cNvPr id="14346" name="Shape 76"/>
          <p:cNvSpPr>
            <a:spLocks noChangeArrowheads="1"/>
          </p:cNvSpPr>
          <p:nvPr/>
        </p:nvSpPr>
        <p:spPr bwMode="auto">
          <a:xfrm>
            <a:off x="5345113" y="511175"/>
            <a:ext cx="3665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dirty="0">
                <a:solidFill>
                  <a:srgbClr val="002060"/>
                </a:solidFill>
              </a:rPr>
              <a:t>EXPERIMENTAL DESIGN</a:t>
            </a:r>
          </a:p>
          <a:p>
            <a:pPr algn="ctr" eaLnBrk="1" hangingPunct="1"/>
            <a:r>
              <a:rPr lang="es-ES" altLang="en-US" sz="1200" b="1" dirty="0" err="1">
                <a:solidFill>
                  <a:srgbClr val="002060"/>
                </a:solidFill>
              </a:rPr>
              <a:t>How</a:t>
            </a:r>
            <a:r>
              <a:rPr lang="es-ES" altLang="en-US" sz="1200" b="1" dirty="0">
                <a:solidFill>
                  <a:srgbClr val="002060"/>
                </a:solidFill>
              </a:rPr>
              <a:t> </a:t>
            </a:r>
            <a:r>
              <a:rPr lang="es-ES" altLang="en-US" sz="1200" b="1" dirty="0" err="1">
                <a:solidFill>
                  <a:srgbClr val="002060"/>
                </a:solidFill>
              </a:rPr>
              <a:t>did</a:t>
            </a:r>
            <a:r>
              <a:rPr lang="es-ES" altLang="en-US" sz="1200" b="1" dirty="0">
                <a:solidFill>
                  <a:srgbClr val="002060"/>
                </a:solidFill>
              </a:rPr>
              <a:t> </a:t>
            </a:r>
            <a:r>
              <a:rPr lang="es-ES" altLang="en-US" sz="1200" b="1" dirty="0" err="1">
                <a:solidFill>
                  <a:srgbClr val="002060"/>
                </a:solidFill>
              </a:rPr>
              <a:t>you</a:t>
            </a:r>
            <a:r>
              <a:rPr lang="es-ES" altLang="en-US" sz="1200" b="1" dirty="0">
                <a:solidFill>
                  <a:srgbClr val="002060"/>
                </a:solidFill>
              </a:rPr>
              <a:t> do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a:t>
            </a:r>
          </a:p>
          <a:p>
            <a:pPr algn="ctr" eaLnBrk="1" hangingPunct="1"/>
            <a:r>
              <a:rPr lang="es-ES" altLang="en-US" sz="1200" b="1" dirty="0" err="1">
                <a:solidFill>
                  <a:srgbClr val="002060"/>
                </a:solidFill>
              </a:rPr>
              <a:t>What</a:t>
            </a:r>
            <a:r>
              <a:rPr lang="es-ES" altLang="en-US" sz="1200" b="1" dirty="0">
                <a:solidFill>
                  <a:srgbClr val="002060"/>
                </a:solidFill>
              </a:rPr>
              <a:t> do </a:t>
            </a:r>
            <a:r>
              <a:rPr lang="es-ES" altLang="en-US" sz="1200" b="1" dirty="0" err="1">
                <a:solidFill>
                  <a:srgbClr val="002060"/>
                </a:solidFill>
              </a:rPr>
              <a:t>you</a:t>
            </a:r>
            <a:r>
              <a:rPr lang="es-ES" altLang="en-US" sz="1200" b="1" dirty="0">
                <a:solidFill>
                  <a:srgbClr val="002060"/>
                </a:solidFill>
              </a:rPr>
              <a:t> </a:t>
            </a:r>
            <a:r>
              <a:rPr lang="es-ES" altLang="en-US" sz="1200" b="1" dirty="0" err="1">
                <a:solidFill>
                  <a:srgbClr val="002060"/>
                </a:solidFill>
              </a:rPr>
              <a:t>need</a:t>
            </a:r>
            <a:r>
              <a:rPr lang="es-ES" altLang="en-US" sz="1200" b="1" dirty="0">
                <a:solidFill>
                  <a:srgbClr val="002060"/>
                </a:solidFill>
              </a:rPr>
              <a:t> to do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a:t>
            </a:r>
          </a:p>
          <a:p>
            <a:pPr algn="ctr" eaLnBrk="1" hangingPunct="1"/>
            <a:r>
              <a:rPr lang="es-ES" altLang="en-US" sz="1200" b="1" dirty="0" err="1">
                <a:solidFill>
                  <a:srgbClr val="002060"/>
                </a:solidFill>
              </a:rPr>
              <a:t>Is</a:t>
            </a:r>
            <a:r>
              <a:rPr lang="es-ES" altLang="en-US" sz="1200" b="1" dirty="0">
                <a:solidFill>
                  <a:srgbClr val="002060"/>
                </a:solidFill>
              </a:rPr>
              <a:t>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 </a:t>
            </a:r>
            <a:r>
              <a:rPr lang="es-ES" altLang="en-US" sz="1200" b="1" dirty="0" err="1">
                <a:solidFill>
                  <a:srgbClr val="002060"/>
                </a:solidFill>
              </a:rPr>
              <a:t>fair</a:t>
            </a:r>
            <a:r>
              <a:rPr lang="es-ES" altLang="en-US" sz="1200" b="1" dirty="0">
                <a:solidFill>
                  <a:srgbClr val="002060"/>
                </a:solidFill>
              </a:rPr>
              <a:t>? </a:t>
            </a:r>
            <a:r>
              <a:rPr lang="es-ES" altLang="en-US" sz="1200" b="1" dirty="0" err="1">
                <a:solidFill>
                  <a:srgbClr val="002060"/>
                </a:solidFill>
              </a:rPr>
              <a:t>What</a:t>
            </a:r>
            <a:r>
              <a:rPr lang="es-ES" altLang="en-US" sz="1200" b="1" dirty="0">
                <a:solidFill>
                  <a:srgbClr val="002060"/>
                </a:solidFill>
              </a:rPr>
              <a:t> </a:t>
            </a:r>
            <a:r>
              <a:rPr lang="es-ES" altLang="en-US" sz="1200" b="1" dirty="0" err="1">
                <a:solidFill>
                  <a:srgbClr val="002060"/>
                </a:solidFill>
              </a:rPr>
              <a:t>one</a:t>
            </a:r>
            <a:r>
              <a:rPr lang="es-ES" altLang="en-US" sz="1200" b="1" dirty="0">
                <a:solidFill>
                  <a:srgbClr val="002060"/>
                </a:solidFill>
              </a:rPr>
              <a:t> </a:t>
            </a:r>
            <a:r>
              <a:rPr lang="es-ES" altLang="en-US" sz="1200" b="1" dirty="0" err="1">
                <a:solidFill>
                  <a:srgbClr val="002060"/>
                </a:solidFill>
              </a:rPr>
              <a:t>thing</a:t>
            </a:r>
            <a:r>
              <a:rPr lang="es-ES" altLang="en-US" sz="1200" b="1" dirty="0">
                <a:solidFill>
                  <a:srgbClr val="002060"/>
                </a:solidFill>
              </a:rPr>
              <a:t> are </a:t>
            </a:r>
            <a:r>
              <a:rPr lang="es-ES" altLang="en-US" sz="1200" b="1" dirty="0" err="1">
                <a:solidFill>
                  <a:srgbClr val="002060"/>
                </a:solidFill>
              </a:rPr>
              <a:t>you</a:t>
            </a:r>
            <a:r>
              <a:rPr lang="es-ES" altLang="en-US" sz="1200" b="1" dirty="0">
                <a:solidFill>
                  <a:srgbClr val="002060"/>
                </a:solidFill>
              </a:rPr>
              <a:t> </a:t>
            </a:r>
            <a:r>
              <a:rPr lang="es-ES" altLang="en-US" sz="1200" b="1" dirty="0" err="1">
                <a:solidFill>
                  <a:srgbClr val="002060"/>
                </a:solidFill>
              </a:rPr>
              <a:t>changing</a:t>
            </a:r>
            <a:r>
              <a:rPr lang="es-ES" altLang="en-US" sz="1200" b="1" dirty="0">
                <a:solidFill>
                  <a:srgbClr val="002060"/>
                </a:solidFill>
              </a:rPr>
              <a:t>? </a:t>
            </a:r>
          </a:p>
        </p:txBody>
      </p:sp>
      <p:sp>
        <p:nvSpPr>
          <p:cNvPr id="13" name="Shape 74">
            <a:extLst>
              <a:ext uri="{FF2B5EF4-FFF2-40B4-BE49-F238E27FC236}">
                <a16:creationId xmlns:a16="http://schemas.microsoft.com/office/drawing/2014/main" id="{3C29A78A-68BD-4C4D-B46A-1ED704C20573}"/>
              </a:ext>
            </a:extLst>
          </p:cNvPr>
          <p:cNvSpPr/>
          <p:nvPr/>
        </p:nvSpPr>
        <p:spPr>
          <a:xfrm>
            <a:off x="5249863" y="1371600"/>
            <a:ext cx="3854450"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4" name="Shape 74">
            <a:extLst>
              <a:ext uri="{FF2B5EF4-FFF2-40B4-BE49-F238E27FC236}">
                <a16:creationId xmlns:a16="http://schemas.microsoft.com/office/drawing/2014/main" id="{F10E95D6-D562-004B-B35A-A77BBEBA28C7}"/>
              </a:ext>
            </a:extLst>
          </p:cNvPr>
          <p:cNvSpPr/>
          <p:nvPr/>
        </p:nvSpPr>
        <p:spPr>
          <a:xfrm>
            <a:off x="23813" y="3695700"/>
            <a:ext cx="4802187" cy="199707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5" name="Oval 14">
            <a:extLst>
              <a:ext uri="{FF2B5EF4-FFF2-40B4-BE49-F238E27FC236}">
                <a16:creationId xmlns:a16="http://schemas.microsoft.com/office/drawing/2014/main" id="{60FB99C5-F221-FE40-98E7-C4CA73E5F36D}"/>
              </a:ext>
            </a:extLst>
          </p:cNvPr>
          <p:cNvSpPr/>
          <p:nvPr/>
        </p:nvSpPr>
        <p:spPr>
          <a:xfrm>
            <a:off x="112713" y="3833813"/>
            <a:ext cx="1938337" cy="18176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graphicFrame>
        <p:nvGraphicFramePr>
          <p:cNvPr id="16" name="Table 15">
            <a:extLst>
              <a:ext uri="{FF2B5EF4-FFF2-40B4-BE49-F238E27FC236}">
                <a16:creationId xmlns:a16="http://schemas.microsoft.com/office/drawing/2014/main" id="{D6DF2973-5E16-9643-9790-55E494364A30}"/>
              </a:ext>
            </a:extLst>
          </p:cNvPr>
          <p:cNvGraphicFramePr>
            <a:graphicFrameLocks noGrp="1"/>
          </p:cNvGraphicFramePr>
          <p:nvPr/>
        </p:nvGraphicFramePr>
        <p:xfrm>
          <a:off x="2230333" y="3885967"/>
          <a:ext cx="2389131" cy="1647418"/>
        </p:xfrm>
        <a:graphic>
          <a:graphicData uri="http://schemas.openxmlformats.org/drawingml/2006/table">
            <a:tbl>
              <a:tblPr firstRow="1" bandRow="1">
                <a:solidFill>
                  <a:srgbClr val="C10D18"/>
                </a:solidFill>
                <a:tableStyleId>{21E4AEA4-8DFA-4A89-87EB-49C32662AFE0}</a:tableStyleId>
              </a:tblPr>
              <a:tblGrid>
                <a:gridCol w="636531">
                  <a:extLst>
                    <a:ext uri="{9D8B030D-6E8A-4147-A177-3AD203B41FA5}">
                      <a16:colId xmlns:a16="http://schemas.microsoft.com/office/drawing/2014/main" val="3073362680"/>
                    </a:ext>
                  </a:extLst>
                </a:gridCol>
                <a:gridCol w="1752600">
                  <a:extLst>
                    <a:ext uri="{9D8B030D-6E8A-4147-A177-3AD203B41FA5}">
                      <a16:colId xmlns:a16="http://schemas.microsoft.com/office/drawing/2014/main" val="2502859066"/>
                    </a:ext>
                  </a:extLst>
                </a:gridCol>
              </a:tblGrid>
              <a:tr h="471266">
                <a:tc>
                  <a:txBody>
                    <a:bodyPr/>
                    <a:lstStyle/>
                    <a:p>
                      <a:r>
                        <a:rPr lang="en-US" sz="1100"/>
                        <a:t>Plate section</a:t>
                      </a:r>
                    </a:p>
                  </a:txBody>
                  <a:tcPr>
                    <a:solidFill>
                      <a:srgbClr val="C10C17"/>
                    </a:solidFill>
                  </a:tcPr>
                </a:tc>
                <a:tc>
                  <a:txBody>
                    <a:bodyPr/>
                    <a:lstStyle/>
                    <a:p>
                      <a:r>
                        <a:rPr lang="en-US" sz="1100" dirty="0"/>
                        <a:t>Number of colonies</a:t>
                      </a:r>
                    </a:p>
                  </a:txBody>
                  <a:tcPr>
                    <a:solidFill>
                      <a:srgbClr val="C10C17"/>
                    </a:solidFill>
                  </a:tcPr>
                </a:tc>
                <a:extLst>
                  <a:ext uri="{0D108BD9-81ED-4DB2-BD59-A6C34878D82A}">
                    <a16:rowId xmlns:a16="http://schemas.microsoft.com/office/drawing/2014/main" val="1727972655"/>
                  </a:ext>
                </a:extLst>
              </a:tr>
              <a:tr h="294038">
                <a:tc>
                  <a:txBody>
                    <a:bodyPr/>
                    <a:lstStyle/>
                    <a:p>
                      <a:r>
                        <a:rPr lang="en-US" sz="1100"/>
                        <a:t>1</a:t>
                      </a:r>
                    </a:p>
                  </a:txBody>
                  <a:tcPr/>
                </a:tc>
                <a:tc>
                  <a:txBody>
                    <a:bodyPr/>
                    <a:lstStyle/>
                    <a:p>
                      <a:endParaRPr lang="en-US" sz="1100"/>
                    </a:p>
                  </a:txBody>
                  <a:tcPr/>
                </a:tc>
                <a:extLst>
                  <a:ext uri="{0D108BD9-81ED-4DB2-BD59-A6C34878D82A}">
                    <a16:rowId xmlns:a16="http://schemas.microsoft.com/office/drawing/2014/main" val="1121421251"/>
                  </a:ext>
                </a:extLst>
              </a:tr>
              <a:tr h="294038">
                <a:tc>
                  <a:txBody>
                    <a:bodyPr/>
                    <a:lstStyle/>
                    <a:p>
                      <a:r>
                        <a:rPr lang="en-US" sz="1100"/>
                        <a:t>2</a:t>
                      </a:r>
                    </a:p>
                  </a:txBody>
                  <a:tcPr/>
                </a:tc>
                <a:tc>
                  <a:txBody>
                    <a:bodyPr/>
                    <a:lstStyle/>
                    <a:p>
                      <a:endParaRPr lang="en-US" sz="1100"/>
                    </a:p>
                  </a:txBody>
                  <a:tcPr/>
                </a:tc>
                <a:extLst>
                  <a:ext uri="{0D108BD9-81ED-4DB2-BD59-A6C34878D82A}">
                    <a16:rowId xmlns:a16="http://schemas.microsoft.com/office/drawing/2014/main" val="1855158513"/>
                  </a:ext>
                </a:extLst>
              </a:tr>
              <a:tr h="294038">
                <a:tc>
                  <a:txBody>
                    <a:bodyPr/>
                    <a:lstStyle/>
                    <a:p>
                      <a:r>
                        <a:rPr lang="en-US" sz="1100"/>
                        <a:t>3</a:t>
                      </a:r>
                    </a:p>
                  </a:txBody>
                  <a:tcPr/>
                </a:tc>
                <a:tc>
                  <a:txBody>
                    <a:bodyPr/>
                    <a:lstStyle/>
                    <a:p>
                      <a:endParaRPr lang="en-US" sz="1100"/>
                    </a:p>
                  </a:txBody>
                  <a:tcPr/>
                </a:tc>
                <a:extLst>
                  <a:ext uri="{0D108BD9-81ED-4DB2-BD59-A6C34878D82A}">
                    <a16:rowId xmlns:a16="http://schemas.microsoft.com/office/drawing/2014/main" val="2812482902"/>
                  </a:ext>
                </a:extLst>
              </a:tr>
              <a:tr h="294038">
                <a:tc>
                  <a:txBody>
                    <a:bodyPr/>
                    <a:lstStyle/>
                    <a:p>
                      <a:r>
                        <a:rPr lang="en-US" sz="1100"/>
                        <a:t>4</a:t>
                      </a:r>
                    </a:p>
                  </a:txBody>
                  <a:tcPr/>
                </a:tc>
                <a:tc>
                  <a:txBody>
                    <a:bodyPr/>
                    <a:lstStyle/>
                    <a:p>
                      <a:endParaRPr lang="en-US" sz="1100" dirty="0"/>
                    </a:p>
                  </a:txBody>
                  <a:tcPr/>
                </a:tc>
                <a:extLst>
                  <a:ext uri="{0D108BD9-81ED-4DB2-BD59-A6C34878D82A}">
                    <a16:rowId xmlns:a16="http://schemas.microsoft.com/office/drawing/2014/main" val="3546069058"/>
                  </a:ext>
                </a:extLst>
              </a:tr>
            </a:tbl>
          </a:graphicData>
        </a:graphic>
      </p:graphicFrame>
      <p:cxnSp>
        <p:nvCxnSpPr>
          <p:cNvPr id="17" name="Straight Connector 16">
            <a:extLst>
              <a:ext uri="{FF2B5EF4-FFF2-40B4-BE49-F238E27FC236}">
                <a16:creationId xmlns:a16="http://schemas.microsoft.com/office/drawing/2014/main" id="{25C73027-8577-5144-84A2-864A406BD4A9}"/>
              </a:ext>
            </a:extLst>
          </p:cNvPr>
          <p:cNvCxnSpPr>
            <a:stCxn id="15" idx="0"/>
          </p:cNvCxnSpPr>
          <p:nvPr/>
        </p:nvCxnSpPr>
        <p:spPr>
          <a:xfrm>
            <a:off x="1081088" y="3833813"/>
            <a:ext cx="0" cy="181768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0D24993-D190-3040-A39B-6BA9B3C17AAC}"/>
              </a:ext>
            </a:extLst>
          </p:cNvPr>
          <p:cNvCxnSpPr>
            <a:cxnSpLocks/>
            <a:stCxn id="15" idx="2"/>
            <a:endCxn id="15" idx="6"/>
          </p:cNvCxnSpPr>
          <p:nvPr/>
        </p:nvCxnSpPr>
        <p:spPr>
          <a:xfrm>
            <a:off x="112713" y="4743450"/>
            <a:ext cx="193833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 name="Oval 1"/>
          <p:cNvSpPr/>
          <p:nvPr/>
        </p:nvSpPr>
        <p:spPr>
          <a:xfrm>
            <a:off x="24978" y="3229106"/>
            <a:ext cx="4801021" cy="289242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Title 2"/>
          <p:cNvSpPr>
            <a:spLocks noGrp="1"/>
          </p:cNvSpPr>
          <p:nvPr>
            <p:ph type="ctrTitle"/>
          </p:nvPr>
        </p:nvSpPr>
        <p:spPr>
          <a:xfrm>
            <a:off x="151191" y="79611"/>
            <a:ext cx="8291264" cy="648072"/>
          </a:xfrm>
        </p:spPr>
        <p:txBody>
          <a:bodyPr>
            <a:normAutofit/>
          </a:bodyPr>
          <a:lstStyle/>
          <a:p>
            <a:r>
              <a:rPr lang="en-GB" dirty="0" smtClean="0"/>
              <a:t>What did you see? </a:t>
            </a:r>
            <a:endParaRPr lang="en-GB"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20" name="TextBox 1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265739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304800" y="640695"/>
            <a:ext cx="8305800" cy="5257800"/>
          </a:xfrm>
        </p:spPr>
        <p:txBody>
          <a:bodyPr rtlCol="0">
            <a:normAutofit fontScale="85000" lnSpcReduction="20000"/>
          </a:bodyPr>
          <a:lstStyle/>
          <a:p>
            <a:pPr marL="0" indent="0" algn="ctr" fontAlgn="auto">
              <a:spcAft>
                <a:spcPts val="0"/>
              </a:spcAft>
              <a:buNone/>
              <a:defRPr/>
            </a:pPr>
            <a:r>
              <a:rPr lang="en-GB" sz="3600" b="1" dirty="0">
                <a:solidFill>
                  <a:srgbClr val="C00000"/>
                </a:solidFill>
              </a:rPr>
              <a:t>The plate must </a:t>
            </a:r>
            <a:r>
              <a:rPr lang="en-GB" sz="3600" b="1" u="sng" dirty="0">
                <a:solidFill>
                  <a:srgbClr val="C00000"/>
                </a:solidFill>
              </a:rPr>
              <a:t>NEVER</a:t>
            </a:r>
            <a:r>
              <a:rPr lang="en-GB" sz="3600" b="1" dirty="0">
                <a:solidFill>
                  <a:srgbClr val="C00000"/>
                </a:solidFill>
              </a:rPr>
              <a:t> be </a:t>
            </a:r>
            <a:r>
              <a:rPr lang="en-GB" sz="3600" b="1" dirty="0" smtClean="0">
                <a:solidFill>
                  <a:srgbClr val="C00000"/>
                </a:solidFill>
              </a:rPr>
              <a:t>opened</a:t>
            </a:r>
            <a:r>
              <a:rPr lang="en-GB" sz="3600" b="1" dirty="0">
                <a:solidFill>
                  <a:srgbClr val="C00000"/>
                </a:solidFill>
              </a:rPr>
              <a:t>, even if it looks as if nothing is growing on </a:t>
            </a:r>
            <a:r>
              <a:rPr lang="en-GB" sz="3600" b="1" dirty="0" smtClean="0">
                <a:solidFill>
                  <a:srgbClr val="C00000"/>
                </a:solidFill>
              </a:rPr>
              <a:t>it!</a:t>
            </a:r>
            <a:endParaRPr lang="en-GB" sz="3600" b="1" dirty="0">
              <a:solidFill>
                <a:srgbClr val="C00000"/>
              </a:solidFill>
            </a:endParaRPr>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smtClean="0"/>
          </a:p>
          <a:p>
            <a:pPr fontAlgn="auto">
              <a:spcAft>
                <a:spcPts val="0"/>
              </a:spcAft>
              <a:defRPr/>
            </a:pPr>
            <a:endParaRPr lang="en-GB" dirty="0"/>
          </a:p>
          <a:p>
            <a:pPr marL="0" indent="0">
              <a:buNone/>
              <a:defRPr/>
            </a:pPr>
            <a:endParaRPr lang="en-GB" b="1" dirty="0">
              <a:solidFill>
                <a:srgbClr val="002060"/>
              </a:solidFill>
            </a:endParaRPr>
          </a:p>
          <a:p>
            <a:pPr marL="0" indent="0" fontAlgn="auto">
              <a:spcAft>
                <a:spcPts val="0"/>
              </a:spcAft>
              <a:buNone/>
              <a:defRPr/>
            </a:pPr>
            <a:endParaRPr lang="en-GB" dirty="0" smtClean="0"/>
          </a:p>
          <a:p>
            <a:pPr marL="0" indent="0" fontAlgn="auto">
              <a:spcAft>
                <a:spcPts val="0"/>
              </a:spcAft>
              <a:buNone/>
              <a:defRPr/>
            </a:pPr>
            <a:endParaRPr lang="en-GB" dirty="0" smtClean="0"/>
          </a:p>
          <a:p>
            <a:pPr marL="0" indent="0" fontAlgn="auto">
              <a:spcAft>
                <a:spcPts val="0"/>
              </a:spcAft>
              <a:buNone/>
              <a:defRPr/>
            </a:pPr>
            <a:endParaRPr lang="en-GB" dirty="0"/>
          </a:p>
          <a:p>
            <a:pPr marL="0" indent="0" fontAlgn="auto">
              <a:spcAft>
                <a:spcPts val="0"/>
              </a:spcAft>
              <a:buNone/>
              <a:defRPr/>
            </a:pPr>
            <a:endParaRPr lang="en-GB" dirty="0"/>
          </a:p>
          <a:p>
            <a:pPr marL="0" indent="0" fontAlgn="auto">
              <a:spcAft>
                <a:spcPts val="0"/>
              </a:spcAft>
              <a:buNone/>
              <a:defRPr/>
            </a:pPr>
            <a:r>
              <a:rPr lang="en-GB" dirty="0" smtClean="0"/>
              <a:t>* If you are working with pupils &lt;P5 only adults should handle the plates. </a:t>
            </a:r>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p:txBody>
      </p:sp>
      <p:sp>
        <p:nvSpPr>
          <p:cNvPr id="20483" name="Rectangle 7"/>
          <p:cNvSpPr>
            <a:spLocks noChangeArrowheads="1"/>
          </p:cNvSpPr>
          <p:nvPr/>
        </p:nvSpPr>
        <p:spPr bwMode="auto">
          <a:xfrm>
            <a:off x="9331" y="117475"/>
            <a:ext cx="3682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smtClean="0">
                <a:solidFill>
                  <a:srgbClr val="002060"/>
                </a:solidFill>
              </a:rPr>
              <a:t>5) Hand out the plates*</a:t>
            </a:r>
            <a:endParaRPr lang="en-GB" altLang="en-US" sz="2800" b="1" dirty="0">
              <a:solidFill>
                <a:srgbClr val="00206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116" r="4651"/>
          <a:stretch/>
        </p:blipFill>
        <p:spPr>
          <a:xfrm rot="5400000">
            <a:off x="-54094" y="1820885"/>
            <a:ext cx="2970353" cy="277663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8889" t="6226" r="11111"/>
          <a:stretch/>
        </p:blipFill>
        <p:spPr>
          <a:xfrm rot="5400000">
            <a:off x="6050615" y="1593426"/>
            <a:ext cx="2867730" cy="2881278"/>
          </a:xfrm>
          <a:prstGeom prst="rect">
            <a:avLst/>
          </a:prstGeom>
        </p:spPr>
      </p:pic>
      <p:sp>
        <p:nvSpPr>
          <p:cNvPr id="14" name="TextBox 13"/>
          <p:cNvSpPr txBox="1"/>
          <p:nvPr/>
        </p:nvSpPr>
        <p:spPr>
          <a:xfrm>
            <a:off x="3081435" y="1724025"/>
            <a:ext cx="2962406" cy="3970318"/>
          </a:xfrm>
          <a:prstGeom prst="rect">
            <a:avLst/>
          </a:prstGeom>
          <a:noFill/>
        </p:spPr>
        <p:txBody>
          <a:bodyPr wrap="square" rtlCol="0">
            <a:spAutoFit/>
          </a:bodyPr>
          <a:lstStyle/>
          <a:p>
            <a:pPr algn="ctr"/>
            <a:r>
              <a:rPr lang="en-GB" b="1" u="sng" dirty="0" smtClean="0"/>
              <a:t>Ideas to record your results:</a:t>
            </a:r>
          </a:p>
          <a:p>
            <a:pPr algn="ctr"/>
            <a:endParaRPr lang="en-GB" b="1" u="sng" dirty="0" smtClean="0"/>
          </a:p>
          <a:p>
            <a:pPr marL="285750" indent="-285750">
              <a:buFontTx/>
              <a:buChar char="-"/>
            </a:pPr>
            <a:r>
              <a:rPr lang="en-GB" dirty="0" smtClean="0"/>
              <a:t>Take a photo</a:t>
            </a:r>
          </a:p>
          <a:p>
            <a:pPr marL="285750" indent="-285750">
              <a:buFontTx/>
              <a:buChar char="-"/>
            </a:pPr>
            <a:r>
              <a:rPr lang="en-GB" dirty="0" smtClean="0"/>
              <a:t>Draw your plate</a:t>
            </a:r>
          </a:p>
          <a:p>
            <a:pPr marL="285750" indent="-285750">
              <a:buFontTx/>
              <a:buChar char="-"/>
            </a:pPr>
            <a:r>
              <a:rPr lang="en-GB" dirty="0" smtClean="0"/>
              <a:t>Write a description</a:t>
            </a:r>
          </a:p>
          <a:p>
            <a:endParaRPr lang="en-GB" dirty="0" smtClean="0"/>
          </a:p>
          <a:p>
            <a:pPr marL="285750" indent="-285750">
              <a:buFontTx/>
              <a:buChar char="-"/>
            </a:pPr>
            <a:r>
              <a:rPr lang="en-GB" dirty="0" smtClean="0"/>
              <a:t>Count the colonies</a:t>
            </a:r>
          </a:p>
          <a:p>
            <a:pPr marL="285750" indent="-285750">
              <a:buFontTx/>
              <a:buChar char="-"/>
            </a:pPr>
            <a:r>
              <a:rPr lang="en-GB" dirty="0" smtClean="0"/>
              <a:t>Count the different colours of colonies</a:t>
            </a:r>
          </a:p>
          <a:p>
            <a:pPr marL="285750" indent="-285750">
              <a:buFontTx/>
              <a:buChar char="-"/>
            </a:pPr>
            <a:r>
              <a:rPr lang="en-GB" dirty="0" smtClean="0"/>
              <a:t>Estimate the area the bacteria has grown on</a:t>
            </a:r>
          </a:p>
          <a:p>
            <a:endParaRPr lang="en-GB" dirty="0" smtClean="0"/>
          </a:p>
          <a:p>
            <a:pPr marL="285750" indent="-285750">
              <a:buFontTx/>
              <a:buChar char="-"/>
            </a:pPr>
            <a:endParaRPr lang="en-GB" dirty="0" smtClean="0"/>
          </a:p>
          <a:p>
            <a:pPr marL="285750" indent="-285750">
              <a:buFontTx/>
              <a:buChar char="-"/>
            </a:pPr>
            <a:endParaRPr lang="en-GB" dirty="0" smtClean="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8" name="TextBox 7"/>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4257560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228600" y="800100"/>
            <a:ext cx="8305800" cy="5257800"/>
          </a:xfrm>
        </p:spPr>
        <p:txBody>
          <a:bodyPr rtlCol="0">
            <a:normAutofit/>
          </a:bodyPr>
          <a:lstStyle/>
          <a:p>
            <a:pPr marL="0" indent="0" fontAlgn="auto">
              <a:spcAft>
                <a:spcPts val="0"/>
              </a:spcAft>
              <a:buNone/>
              <a:defRPr/>
            </a:pPr>
            <a:endParaRPr lang="en-GB" dirty="0" smtClean="0"/>
          </a:p>
          <a:p>
            <a:pPr fontAlgn="auto">
              <a:spcAft>
                <a:spcPts val="0"/>
              </a:spcAft>
              <a:defRPr/>
            </a:pPr>
            <a:endParaRPr lang="en-GB" dirty="0"/>
          </a:p>
          <a:p>
            <a:pPr marL="0" indent="0" algn="ctr">
              <a:buNone/>
              <a:defRPr/>
            </a:pPr>
            <a:r>
              <a:rPr lang="en-GB" sz="3200" b="1" dirty="0">
                <a:solidFill>
                  <a:srgbClr val="002060"/>
                </a:solidFill>
              </a:rPr>
              <a:t>Bring ALL plates back to your teacher to </a:t>
            </a:r>
            <a:r>
              <a:rPr lang="en-GB" sz="3200" b="1" dirty="0" smtClean="0">
                <a:solidFill>
                  <a:srgbClr val="002060"/>
                </a:solidFill>
              </a:rPr>
              <a:t>store</a:t>
            </a:r>
            <a:endParaRPr lang="en-GB" sz="3200" b="1" dirty="0">
              <a:solidFill>
                <a:srgbClr val="002060"/>
              </a:solidFill>
            </a:endParaRPr>
          </a:p>
          <a:p>
            <a:pPr marL="0" indent="0" fontAlgn="auto">
              <a:spcAft>
                <a:spcPts val="0"/>
              </a:spcAft>
              <a:buNone/>
              <a:defRPr/>
            </a:pPr>
            <a:endParaRPr lang="en-GB" dirty="0" smtClean="0"/>
          </a:p>
          <a:p>
            <a:pPr marL="0" indent="0" fontAlgn="auto">
              <a:spcAft>
                <a:spcPts val="0"/>
              </a:spcAft>
              <a:buNone/>
              <a:defRPr/>
            </a:pPr>
            <a:endParaRPr lang="en-GB" dirty="0"/>
          </a:p>
          <a:p>
            <a:pPr marL="0" indent="0" fontAlgn="auto">
              <a:spcAft>
                <a:spcPts val="0"/>
              </a:spcAft>
              <a:buNone/>
              <a:defRPr/>
            </a:pPr>
            <a:endParaRPr lang="en-GB" dirty="0" smtClean="0"/>
          </a:p>
          <a:p>
            <a:pPr marL="0" indent="0" fontAlgn="auto">
              <a:spcAft>
                <a:spcPts val="0"/>
              </a:spcAft>
              <a:buNone/>
              <a:defRPr/>
            </a:pPr>
            <a:endParaRPr lang="en-GB" dirty="0"/>
          </a:p>
          <a:p>
            <a:pPr marL="0" indent="0" fontAlgn="auto">
              <a:spcAft>
                <a:spcPts val="0"/>
              </a:spcAft>
              <a:buNone/>
              <a:defRPr/>
            </a:pPr>
            <a:endParaRPr lang="en-GB" dirty="0" smtClean="0"/>
          </a:p>
          <a:p>
            <a:pPr marL="0" indent="0" fontAlgn="auto">
              <a:spcAft>
                <a:spcPts val="0"/>
              </a:spcAft>
              <a:buNone/>
              <a:defRPr/>
            </a:pPr>
            <a:endParaRPr lang="en-GB" dirty="0"/>
          </a:p>
          <a:p>
            <a:pPr marL="0" indent="0" fontAlgn="auto">
              <a:spcAft>
                <a:spcPts val="0"/>
              </a:spcAft>
              <a:buNone/>
              <a:defRPr/>
            </a:pPr>
            <a:endParaRPr lang="en-GB" dirty="0" smtClean="0"/>
          </a:p>
          <a:p>
            <a:pPr marL="0" indent="0" fontAlgn="auto">
              <a:spcAft>
                <a:spcPts val="0"/>
              </a:spcAft>
              <a:buNone/>
              <a:defRPr/>
            </a:pPr>
            <a:endParaRPr lang="en-GB" dirty="0"/>
          </a:p>
          <a:p>
            <a:pPr marL="0" indent="0" fontAlgn="auto">
              <a:spcAft>
                <a:spcPts val="0"/>
              </a:spcAft>
              <a:buNone/>
              <a:defRPr/>
            </a:pPr>
            <a:r>
              <a:rPr lang="en-GB" dirty="0" smtClean="0"/>
              <a:t>* If you are working with pupils &lt;P5 only adults should handle the plates. </a:t>
            </a:r>
          </a:p>
          <a:p>
            <a:pPr fontAlgn="auto">
              <a:spcAft>
                <a:spcPts val="0"/>
              </a:spcAft>
              <a:defRPr/>
            </a:pPr>
            <a:endParaRPr lang="en-GB" dirty="0"/>
          </a:p>
          <a:p>
            <a:pPr fontAlgn="auto">
              <a:spcAft>
                <a:spcPts val="0"/>
              </a:spcAft>
              <a:defRPr/>
            </a:pPr>
            <a:endParaRPr lang="en-GB" dirty="0" smtClean="0"/>
          </a:p>
          <a:p>
            <a:pPr fontAlgn="auto">
              <a:spcAft>
                <a:spcPts val="0"/>
              </a:spcAft>
              <a:defRPr/>
            </a:pPr>
            <a:endParaRPr lang="en-GB" dirty="0" smtClean="0"/>
          </a:p>
          <a:p>
            <a:pPr fontAlgn="auto">
              <a:spcAft>
                <a:spcPts val="0"/>
              </a:spcAft>
              <a:defRPr/>
            </a:pPr>
            <a:endParaRPr lang="en-GB" dirty="0"/>
          </a:p>
          <a:p>
            <a:pPr fontAlgn="auto">
              <a:spcAft>
                <a:spcPts val="0"/>
              </a:spcAft>
              <a:defRPr/>
            </a:pPr>
            <a:endParaRPr lang="en-GB" dirty="0" smtClean="0"/>
          </a:p>
        </p:txBody>
      </p:sp>
      <p:sp>
        <p:nvSpPr>
          <p:cNvPr id="20483" name="Rectangle 7"/>
          <p:cNvSpPr>
            <a:spLocks noChangeArrowheads="1"/>
          </p:cNvSpPr>
          <p:nvPr/>
        </p:nvSpPr>
        <p:spPr bwMode="auto">
          <a:xfrm>
            <a:off x="9331" y="117475"/>
            <a:ext cx="3315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solidFill>
                  <a:srgbClr val="002060"/>
                </a:solidFill>
              </a:rPr>
              <a:t>6</a:t>
            </a:r>
            <a:r>
              <a:rPr lang="en-GB" altLang="en-US" sz="2800" b="1" dirty="0" smtClean="0">
                <a:solidFill>
                  <a:srgbClr val="002060"/>
                </a:solidFill>
              </a:rPr>
              <a:t>) Return the plates*</a:t>
            </a:r>
            <a:endParaRPr lang="en-GB" altLang="en-US" sz="2800" b="1" dirty="0">
              <a:solidFill>
                <a:srgbClr val="002060"/>
              </a:solidFill>
            </a:endParaRPr>
          </a:p>
        </p:txBody>
      </p:sp>
      <p:pic>
        <p:nvPicPr>
          <p:cNvPr id="2048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98121" y="2685583"/>
            <a:ext cx="1654363" cy="1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2400299"/>
            <a:ext cx="142919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43629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724400"/>
            <a:ext cx="8291264" cy="648072"/>
          </a:xfrm>
        </p:spPr>
        <p:txBody>
          <a:bodyPr>
            <a:normAutofit/>
          </a:bodyPr>
          <a:lstStyle/>
          <a:p>
            <a:r>
              <a:rPr lang="en-GB" dirty="0" smtClean="0"/>
              <a:t>Now wash your hands with soap and hot water</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838200"/>
            <a:ext cx="3581400" cy="3581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6" name="TextBox 5"/>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72504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73"/>
          <p:cNvSpPr>
            <a:spLocks noChangeArrowheads="1"/>
          </p:cNvSpPr>
          <p:nvPr/>
        </p:nvSpPr>
        <p:spPr bwMode="auto">
          <a:xfrm>
            <a:off x="292100" y="822325"/>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a:solidFill>
                  <a:srgbClr val="002060"/>
                </a:solidFill>
              </a:rPr>
              <a:t>AIM</a:t>
            </a:r>
          </a:p>
          <a:p>
            <a:pPr algn="ctr" eaLnBrk="1" hangingPunct="1"/>
            <a:r>
              <a:rPr lang="es-ES" altLang="en-US" sz="1200" b="1">
                <a:solidFill>
                  <a:srgbClr val="002060"/>
                </a:solidFill>
              </a:rPr>
              <a:t>What do we want to find out?</a:t>
            </a:r>
            <a:endParaRPr lang="en-US" altLang="en-US" sz="1200" b="1">
              <a:solidFill>
                <a:srgbClr val="002060"/>
              </a:solidFill>
            </a:endParaRPr>
          </a:p>
        </p:txBody>
      </p:sp>
      <p:sp>
        <p:nvSpPr>
          <p:cNvPr id="6" name="Shape 74">
            <a:extLst>
              <a:ext uri="{FF2B5EF4-FFF2-40B4-BE49-F238E27FC236}">
                <a16:creationId xmlns:a16="http://schemas.microsoft.com/office/drawing/2014/main" id="{8E21E1B2-89B2-9B4E-9F32-C89605D4BE03}"/>
              </a:ext>
            </a:extLst>
          </p:cNvPr>
          <p:cNvSpPr/>
          <p:nvPr/>
        </p:nvSpPr>
        <p:spPr>
          <a:xfrm>
            <a:off x="31750" y="1343025"/>
            <a:ext cx="2503488" cy="177006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1" name="Shape 76"/>
          <p:cNvSpPr>
            <a:spLocks noChangeArrowheads="1"/>
          </p:cNvSpPr>
          <p:nvPr/>
        </p:nvSpPr>
        <p:spPr bwMode="auto">
          <a:xfrm>
            <a:off x="2692400" y="868363"/>
            <a:ext cx="237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HYPOTHESIS</a:t>
            </a:r>
          </a:p>
          <a:p>
            <a:pPr algn="ctr" eaLnBrk="1" hangingPunct="1"/>
            <a:r>
              <a:rPr lang="en-GB" altLang="en-US" sz="1200" b="1">
                <a:solidFill>
                  <a:srgbClr val="002060"/>
                </a:solidFill>
              </a:rPr>
              <a:t>What do you think the result will be?</a:t>
            </a:r>
          </a:p>
        </p:txBody>
      </p:sp>
      <p:sp>
        <p:nvSpPr>
          <p:cNvPr id="8" name="Shape 74">
            <a:extLst>
              <a:ext uri="{FF2B5EF4-FFF2-40B4-BE49-F238E27FC236}">
                <a16:creationId xmlns:a16="http://schemas.microsoft.com/office/drawing/2014/main" id="{82D16B9D-C00D-D64D-A30E-39692E18CC67}"/>
              </a:ext>
            </a:extLst>
          </p:cNvPr>
          <p:cNvSpPr/>
          <p:nvPr/>
        </p:nvSpPr>
        <p:spPr>
          <a:xfrm>
            <a:off x="2682875" y="1371600"/>
            <a:ext cx="2357438"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3" name="Shape 73"/>
          <p:cNvSpPr>
            <a:spLocks noChangeArrowheads="1"/>
          </p:cNvSpPr>
          <p:nvPr/>
        </p:nvSpPr>
        <p:spPr bwMode="auto">
          <a:xfrm>
            <a:off x="1638300" y="3235325"/>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RESULTS</a:t>
            </a:r>
          </a:p>
          <a:p>
            <a:pPr algn="ctr" eaLnBrk="1" hangingPunct="1"/>
            <a:r>
              <a:rPr lang="en-GB" altLang="en-US" sz="1200" b="1">
                <a:solidFill>
                  <a:srgbClr val="002060"/>
                </a:solidFill>
              </a:rPr>
              <a:t>What did you see?</a:t>
            </a:r>
          </a:p>
        </p:txBody>
      </p:sp>
      <p:sp>
        <p:nvSpPr>
          <p:cNvPr id="10" name="Shape 74">
            <a:extLst>
              <a:ext uri="{FF2B5EF4-FFF2-40B4-BE49-F238E27FC236}">
                <a16:creationId xmlns:a16="http://schemas.microsoft.com/office/drawing/2014/main" id="{0F8BE1ED-94B4-E34E-B027-33F9945D5C2E}"/>
              </a:ext>
            </a:extLst>
          </p:cNvPr>
          <p:cNvSpPr/>
          <p:nvPr/>
        </p:nvSpPr>
        <p:spPr>
          <a:xfrm>
            <a:off x="5154613" y="3714750"/>
            <a:ext cx="3851275" cy="199072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dirty="0">
              <a:solidFill>
                <a:srgbClr val="C00000"/>
              </a:solidFill>
              <a:latin typeface="+mn-lt"/>
            </a:endParaRPr>
          </a:p>
        </p:txBody>
      </p:sp>
      <p:sp>
        <p:nvSpPr>
          <p:cNvPr id="14345" name="Shape 76"/>
          <p:cNvSpPr>
            <a:spLocks noChangeArrowheads="1"/>
          </p:cNvSpPr>
          <p:nvPr/>
        </p:nvSpPr>
        <p:spPr bwMode="auto">
          <a:xfrm>
            <a:off x="5481638" y="3281363"/>
            <a:ext cx="339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2060"/>
                </a:solidFill>
              </a:rPr>
              <a:t>CONCLUSION</a:t>
            </a:r>
          </a:p>
          <a:p>
            <a:pPr algn="ctr" eaLnBrk="1" hangingPunct="1"/>
            <a:r>
              <a:rPr lang="en-GB" altLang="en-US" sz="1200" b="1">
                <a:solidFill>
                  <a:srgbClr val="002060"/>
                </a:solidFill>
              </a:rPr>
              <a:t>What did you find out? Was your hypothesis correct?</a:t>
            </a:r>
          </a:p>
        </p:txBody>
      </p:sp>
      <p:sp>
        <p:nvSpPr>
          <p:cNvPr id="14346" name="Shape 76"/>
          <p:cNvSpPr>
            <a:spLocks noChangeArrowheads="1"/>
          </p:cNvSpPr>
          <p:nvPr/>
        </p:nvSpPr>
        <p:spPr bwMode="auto">
          <a:xfrm>
            <a:off x="5345113" y="511175"/>
            <a:ext cx="3665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n-US" sz="1400" b="1" dirty="0">
                <a:solidFill>
                  <a:srgbClr val="002060"/>
                </a:solidFill>
              </a:rPr>
              <a:t>EXPERIMENTAL DESIGN</a:t>
            </a:r>
          </a:p>
          <a:p>
            <a:pPr algn="ctr" eaLnBrk="1" hangingPunct="1"/>
            <a:r>
              <a:rPr lang="es-ES" altLang="en-US" sz="1200" b="1" dirty="0" err="1">
                <a:solidFill>
                  <a:srgbClr val="002060"/>
                </a:solidFill>
              </a:rPr>
              <a:t>How</a:t>
            </a:r>
            <a:r>
              <a:rPr lang="es-ES" altLang="en-US" sz="1200" b="1" dirty="0">
                <a:solidFill>
                  <a:srgbClr val="002060"/>
                </a:solidFill>
              </a:rPr>
              <a:t> </a:t>
            </a:r>
            <a:r>
              <a:rPr lang="es-ES" altLang="en-US" sz="1200" b="1" dirty="0" err="1">
                <a:solidFill>
                  <a:srgbClr val="002060"/>
                </a:solidFill>
              </a:rPr>
              <a:t>did</a:t>
            </a:r>
            <a:r>
              <a:rPr lang="es-ES" altLang="en-US" sz="1200" b="1" dirty="0">
                <a:solidFill>
                  <a:srgbClr val="002060"/>
                </a:solidFill>
              </a:rPr>
              <a:t> </a:t>
            </a:r>
            <a:r>
              <a:rPr lang="es-ES" altLang="en-US" sz="1200" b="1" dirty="0" err="1">
                <a:solidFill>
                  <a:srgbClr val="002060"/>
                </a:solidFill>
              </a:rPr>
              <a:t>you</a:t>
            </a:r>
            <a:r>
              <a:rPr lang="es-ES" altLang="en-US" sz="1200" b="1" dirty="0">
                <a:solidFill>
                  <a:srgbClr val="002060"/>
                </a:solidFill>
              </a:rPr>
              <a:t> do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a:t>
            </a:r>
          </a:p>
          <a:p>
            <a:pPr algn="ctr" eaLnBrk="1" hangingPunct="1"/>
            <a:r>
              <a:rPr lang="es-ES" altLang="en-US" sz="1200" b="1" dirty="0" err="1">
                <a:solidFill>
                  <a:srgbClr val="002060"/>
                </a:solidFill>
              </a:rPr>
              <a:t>What</a:t>
            </a:r>
            <a:r>
              <a:rPr lang="es-ES" altLang="en-US" sz="1200" b="1" dirty="0">
                <a:solidFill>
                  <a:srgbClr val="002060"/>
                </a:solidFill>
              </a:rPr>
              <a:t> do </a:t>
            </a:r>
            <a:r>
              <a:rPr lang="es-ES" altLang="en-US" sz="1200" b="1" dirty="0" err="1">
                <a:solidFill>
                  <a:srgbClr val="002060"/>
                </a:solidFill>
              </a:rPr>
              <a:t>you</a:t>
            </a:r>
            <a:r>
              <a:rPr lang="es-ES" altLang="en-US" sz="1200" b="1" dirty="0">
                <a:solidFill>
                  <a:srgbClr val="002060"/>
                </a:solidFill>
              </a:rPr>
              <a:t> </a:t>
            </a:r>
            <a:r>
              <a:rPr lang="es-ES" altLang="en-US" sz="1200" b="1" dirty="0" err="1">
                <a:solidFill>
                  <a:srgbClr val="002060"/>
                </a:solidFill>
              </a:rPr>
              <a:t>need</a:t>
            </a:r>
            <a:r>
              <a:rPr lang="es-ES" altLang="en-US" sz="1200" b="1" dirty="0">
                <a:solidFill>
                  <a:srgbClr val="002060"/>
                </a:solidFill>
              </a:rPr>
              <a:t> to do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a:t>
            </a:r>
          </a:p>
          <a:p>
            <a:pPr algn="ctr" eaLnBrk="1" hangingPunct="1"/>
            <a:r>
              <a:rPr lang="es-ES" altLang="en-US" sz="1200" b="1" dirty="0" err="1">
                <a:solidFill>
                  <a:srgbClr val="002060"/>
                </a:solidFill>
              </a:rPr>
              <a:t>Is</a:t>
            </a:r>
            <a:r>
              <a:rPr lang="es-ES" altLang="en-US" sz="1200" b="1" dirty="0">
                <a:solidFill>
                  <a:srgbClr val="002060"/>
                </a:solidFill>
              </a:rPr>
              <a:t> </a:t>
            </a:r>
            <a:r>
              <a:rPr lang="es-ES" altLang="en-US" sz="1200" b="1" dirty="0" err="1">
                <a:solidFill>
                  <a:srgbClr val="002060"/>
                </a:solidFill>
              </a:rPr>
              <a:t>the</a:t>
            </a:r>
            <a:r>
              <a:rPr lang="es-ES" altLang="en-US" sz="1200" b="1" dirty="0">
                <a:solidFill>
                  <a:srgbClr val="002060"/>
                </a:solidFill>
              </a:rPr>
              <a:t> </a:t>
            </a:r>
            <a:r>
              <a:rPr lang="es-ES" altLang="en-US" sz="1200" b="1" dirty="0" err="1">
                <a:solidFill>
                  <a:srgbClr val="002060"/>
                </a:solidFill>
              </a:rPr>
              <a:t>experiment</a:t>
            </a:r>
            <a:r>
              <a:rPr lang="es-ES" altLang="en-US" sz="1200" b="1" dirty="0">
                <a:solidFill>
                  <a:srgbClr val="002060"/>
                </a:solidFill>
              </a:rPr>
              <a:t> </a:t>
            </a:r>
            <a:r>
              <a:rPr lang="es-ES" altLang="en-US" sz="1200" b="1" dirty="0" err="1">
                <a:solidFill>
                  <a:srgbClr val="002060"/>
                </a:solidFill>
              </a:rPr>
              <a:t>fair</a:t>
            </a:r>
            <a:r>
              <a:rPr lang="es-ES" altLang="en-US" sz="1200" b="1" dirty="0">
                <a:solidFill>
                  <a:srgbClr val="002060"/>
                </a:solidFill>
              </a:rPr>
              <a:t>? </a:t>
            </a:r>
            <a:r>
              <a:rPr lang="es-ES" altLang="en-US" sz="1200" b="1" dirty="0" err="1">
                <a:solidFill>
                  <a:srgbClr val="002060"/>
                </a:solidFill>
              </a:rPr>
              <a:t>What</a:t>
            </a:r>
            <a:r>
              <a:rPr lang="es-ES" altLang="en-US" sz="1200" b="1" dirty="0">
                <a:solidFill>
                  <a:srgbClr val="002060"/>
                </a:solidFill>
              </a:rPr>
              <a:t> </a:t>
            </a:r>
            <a:r>
              <a:rPr lang="es-ES" altLang="en-US" sz="1200" b="1" dirty="0" err="1">
                <a:solidFill>
                  <a:srgbClr val="002060"/>
                </a:solidFill>
              </a:rPr>
              <a:t>one</a:t>
            </a:r>
            <a:r>
              <a:rPr lang="es-ES" altLang="en-US" sz="1200" b="1" dirty="0">
                <a:solidFill>
                  <a:srgbClr val="002060"/>
                </a:solidFill>
              </a:rPr>
              <a:t> </a:t>
            </a:r>
            <a:r>
              <a:rPr lang="es-ES" altLang="en-US" sz="1200" b="1" dirty="0" err="1">
                <a:solidFill>
                  <a:srgbClr val="002060"/>
                </a:solidFill>
              </a:rPr>
              <a:t>thing</a:t>
            </a:r>
            <a:r>
              <a:rPr lang="es-ES" altLang="en-US" sz="1200" b="1" dirty="0">
                <a:solidFill>
                  <a:srgbClr val="002060"/>
                </a:solidFill>
              </a:rPr>
              <a:t> are </a:t>
            </a:r>
            <a:r>
              <a:rPr lang="es-ES" altLang="en-US" sz="1200" b="1" dirty="0" err="1">
                <a:solidFill>
                  <a:srgbClr val="002060"/>
                </a:solidFill>
              </a:rPr>
              <a:t>you</a:t>
            </a:r>
            <a:r>
              <a:rPr lang="es-ES" altLang="en-US" sz="1200" b="1" dirty="0">
                <a:solidFill>
                  <a:srgbClr val="002060"/>
                </a:solidFill>
              </a:rPr>
              <a:t> </a:t>
            </a:r>
            <a:r>
              <a:rPr lang="es-ES" altLang="en-US" sz="1200" b="1" dirty="0" err="1">
                <a:solidFill>
                  <a:srgbClr val="002060"/>
                </a:solidFill>
              </a:rPr>
              <a:t>changing</a:t>
            </a:r>
            <a:r>
              <a:rPr lang="es-ES" altLang="en-US" sz="1200" b="1" dirty="0">
                <a:solidFill>
                  <a:srgbClr val="002060"/>
                </a:solidFill>
              </a:rPr>
              <a:t>? </a:t>
            </a:r>
          </a:p>
        </p:txBody>
      </p:sp>
      <p:sp>
        <p:nvSpPr>
          <p:cNvPr id="13" name="Shape 74">
            <a:extLst>
              <a:ext uri="{FF2B5EF4-FFF2-40B4-BE49-F238E27FC236}">
                <a16:creationId xmlns:a16="http://schemas.microsoft.com/office/drawing/2014/main" id="{3C29A78A-68BD-4C4D-B46A-1ED704C20573}"/>
              </a:ext>
            </a:extLst>
          </p:cNvPr>
          <p:cNvSpPr/>
          <p:nvPr/>
        </p:nvSpPr>
        <p:spPr>
          <a:xfrm>
            <a:off x="5249863" y="1371600"/>
            <a:ext cx="3854450" cy="1712913"/>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4" name="Shape 74">
            <a:extLst>
              <a:ext uri="{FF2B5EF4-FFF2-40B4-BE49-F238E27FC236}">
                <a16:creationId xmlns:a16="http://schemas.microsoft.com/office/drawing/2014/main" id="{F10E95D6-D562-004B-B35A-A77BBEBA28C7}"/>
              </a:ext>
            </a:extLst>
          </p:cNvPr>
          <p:cNvSpPr/>
          <p:nvPr/>
        </p:nvSpPr>
        <p:spPr>
          <a:xfrm>
            <a:off x="23813" y="3695700"/>
            <a:ext cx="4802187" cy="1997075"/>
          </a:xfrm>
          <a:prstGeom prst="roundRect">
            <a:avLst>
              <a:gd name="adj" fmla="val 7104"/>
            </a:avLst>
          </a:prstGeom>
          <a:solidFill>
            <a:srgbClr val="FFFFFF"/>
          </a:solidFill>
          <a:ln w="12700">
            <a:solidFill>
              <a:srgbClr val="C00000"/>
            </a:solidFill>
            <a:miter/>
          </a:ln>
        </p:spPr>
        <p:txBody>
          <a:bodyPr lIns="49529" rIns="49529" anchor="ctr"/>
          <a:lstStyle/>
          <a:p>
            <a:pPr eaLnBrk="1" fontAlgn="auto" hangingPunct="1">
              <a:spcBef>
                <a:spcPts val="0"/>
              </a:spcBef>
              <a:spcAft>
                <a:spcPts val="0"/>
              </a:spcAft>
              <a:defRPr/>
            </a:pPr>
            <a:endParaRPr sz="1950">
              <a:solidFill>
                <a:srgbClr val="C00000"/>
              </a:solidFill>
              <a:latin typeface="+mn-lt"/>
            </a:endParaRPr>
          </a:p>
        </p:txBody>
      </p:sp>
      <p:sp>
        <p:nvSpPr>
          <p:cNvPr id="15" name="Oval 14">
            <a:extLst>
              <a:ext uri="{FF2B5EF4-FFF2-40B4-BE49-F238E27FC236}">
                <a16:creationId xmlns:a16="http://schemas.microsoft.com/office/drawing/2014/main" id="{60FB99C5-F221-FE40-98E7-C4CA73E5F36D}"/>
              </a:ext>
            </a:extLst>
          </p:cNvPr>
          <p:cNvSpPr/>
          <p:nvPr/>
        </p:nvSpPr>
        <p:spPr>
          <a:xfrm>
            <a:off x="112713" y="3833813"/>
            <a:ext cx="1938337" cy="18176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graphicFrame>
        <p:nvGraphicFramePr>
          <p:cNvPr id="16" name="Table 15">
            <a:extLst>
              <a:ext uri="{FF2B5EF4-FFF2-40B4-BE49-F238E27FC236}">
                <a16:creationId xmlns:a16="http://schemas.microsoft.com/office/drawing/2014/main" id="{D6DF2973-5E16-9643-9790-55E494364A30}"/>
              </a:ext>
            </a:extLst>
          </p:cNvPr>
          <p:cNvGraphicFramePr>
            <a:graphicFrameLocks noGrp="1"/>
          </p:cNvGraphicFramePr>
          <p:nvPr/>
        </p:nvGraphicFramePr>
        <p:xfrm>
          <a:off x="2230333" y="3885967"/>
          <a:ext cx="2389131" cy="1647418"/>
        </p:xfrm>
        <a:graphic>
          <a:graphicData uri="http://schemas.openxmlformats.org/drawingml/2006/table">
            <a:tbl>
              <a:tblPr firstRow="1" bandRow="1">
                <a:solidFill>
                  <a:srgbClr val="C10D18"/>
                </a:solidFill>
                <a:tableStyleId>{21E4AEA4-8DFA-4A89-87EB-49C32662AFE0}</a:tableStyleId>
              </a:tblPr>
              <a:tblGrid>
                <a:gridCol w="636531">
                  <a:extLst>
                    <a:ext uri="{9D8B030D-6E8A-4147-A177-3AD203B41FA5}">
                      <a16:colId xmlns:a16="http://schemas.microsoft.com/office/drawing/2014/main" val="3073362680"/>
                    </a:ext>
                  </a:extLst>
                </a:gridCol>
                <a:gridCol w="1752600">
                  <a:extLst>
                    <a:ext uri="{9D8B030D-6E8A-4147-A177-3AD203B41FA5}">
                      <a16:colId xmlns:a16="http://schemas.microsoft.com/office/drawing/2014/main" val="2502859066"/>
                    </a:ext>
                  </a:extLst>
                </a:gridCol>
              </a:tblGrid>
              <a:tr h="471266">
                <a:tc>
                  <a:txBody>
                    <a:bodyPr/>
                    <a:lstStyle/>
                    <a:p>
                      <a:r>
                        <a:rPr lang="en-US" sz="1100"/>
                        <a:t>Plate section</a:t>
                      </a:r>
                    </a:p>
                  </a:txBody>
                  <a:tcPr>
                    <a:solidFill>
                      <a:srgbClr val="C10C17"/>
                    </a:solidFill>
                  </a:tcPr>
                </a:tc>
                <a:tc>
                  <a:txBody>
                    <a:bodyPr/>
                    <a:lstStyle/>
                    <a:p>
                      <a:r>
                        <a:rPr lang="en-US" sz="1100" dirty="0"/>
                        <a:t>Number of colonies</a:t>
                      </a:r>
                    </a:p>
                  </a:txBody>
                  <a:tcPr>
                    <a:solidFill>
                      <a:srgbClr val="C10C17"/>
                    </a:solidFill>
                  </a:tcPr>
                </a:tc>
                <a:extLst>
                  <a:ext uri="{0D108BD9-81ED-4DB2-BD59-A6C34878D82A}">
                    <a16:rowId xmlns:a16="http://schemas.microsoft.com/office/drawing/2014/main" val="1727972655"/>
                  </a:ext>
                </a:extLst>
              </a:tr>
              <a:tr h="294038">
                <a:tc>
                  <a:txBody>
                    <a:bodyPr/>
                    <a:lstStyle/>
                    <a:p>
                      <a:r>
                        <a:rPr lang="en-US" sz="1100"/>
                        <a:t>1</a:t>
                      </a:r>
                    </a:p>
                  </a:txBody>
                  <a:tcPr/>
                </a:tc>
                <a:tc>
                  <a:txBody>
                    <a:bodyPr/>
                    <a:lstStyle/>
                    <a:p>
                      <a:endParaRPr lang="en-US" sz="1100"/>
                    </a:p>
                  </a:txBody>
                  <a:tcPr/>
                </a:tc>
                <a:extLst>
                  <a:ext uri="{0D108BD9-81ED-4DB2-BD59-A6C34878D82A}">
                    <a16:rowId xmlns:a16="http://schemas.microsoft.com/office/drawing/2014/main" val="1121421251"/>
                  </a:ext>
                </a:extLst>
              </a:tr>
              <a:tr h="294038">
                <a:tc>
                  <a:txBody>
                    <a:bodyPr/>
                    <a:lstStyle/>
                    <a:p>
                      <a:r>
                        <a:rPr lang="en-US" sz="1100"/>
                        <a:t>2</a:t>
                      </a:r>
                    </a:p>
                  </a:txBody>
                  <a:tcPr/>
                </a:tc>
                <a:tc>
                  <a:txBody>
                    <a:bodyPr/>
                    <a:lstStyle/>
                    <a:p>
                      <a:endParaRPr lang="en-US" sz="1100"/>
                    </a:p>
                  </a:txBody>
                  <a:tcPr/>
                </a:tc>
                <a:extLst>
                  <a:ext uri="{0D108BD9-81ED-4DB2-BD59-A6C34878D82A}">
                    <a16:rowId xmlns:a16="http://schemas.microsoft.com/office/drawing/2014/main" val="1855158513"/>
                  </a:ext>
                </a:extLst>
              </a:tr>
              <a:tr h="294038">
                <a:tc>
                  <a:txBody>
                    <a:bodyPr/>
                    <a:lstStyle/>
                    <a:p>
                      <a:r>
                        <a:rPr lang="en-US" sz="1100"/>
                        <a:t>3</a:t>
                      </a:r>
                    </a:p>
                  </a:txBody>
                  <a:tcPr/>
                </a:tc>
                <a:tc>
                  <a:txBody>
                    <a:bodyPr/>
                    <a:lstStyle/>
                    <a:p>
                      <a:endParaRPr lang="en-US" sz="1100"/>
                    </a:p>
                  </a:txBody>
                  <a:tcPr/>
                </a:tc>
                <a:extLst>
                  <a:ext uri="{0D108BD9-81ED-4DB2-BD59-A6C34878D82A}">
                    <a16:rowId xmlns:a16="http://schemas.microsoft.com/office/drawing/2014/main" val="2812482902"/>
                  </a:ext>
                </a:extLst>
              </a:tr>
              <a:tr h="294038">
                <a:tc>
                  <a:txBody>
                    <a:bodyPr/>
                    <a:lstStyle/>
                    <a:p>
                      <a:r>
                        <a:rPr lang="en-US" sz="1100"/>
                        <a:t>4</a:t>
                      </a:r>
                    </a:p>
                  </a:txBody>
                  <a:tcPr/>
                </a:tc>
                <a:tc>
                  <a:txBody>
                    <a:bodyPr/>
                    <a:lstStyle/>
                    <a:p>
                      <a:endParaRPr lang="en-US" sz="1100" dirty="0"/>
                    </a:p>
                  </a:txBody>
                  <a:tcPr/>
                </a:tc>
                <a:extLst>
                  <a:ext uri="{0D108BD9-81ED-4DB2-BD59-A6C34878D82A}">
                    <a16:rowId xmlns:a16="http://schemas.microsoft.com/office/drawing/2014/main" val="3546069058"/>
                  </a:ext>
                </a:extLst>
              </a:tr>
            </a:tbl>
          </a:graphicData>
        </a:graphic>
      </p:graphicFrame>
      <p:cxnSp>
        <p:nvCxnSpPr>
          <p:cNvPr id="17" name="Straight Connector 16">
            <a:extLst>
              <a:ext uri="{FF2B5EF4-FFF2-40B4-BE49-F238E27FC236}">
                <a16:creationId xmlns:a16="http://schemas.microsoft.com/office/drawing/2014/main" id="{25C73027-8577-5144-84A2-864A406BD4A9}"/>
              </a:ext>
            </a:extLst>
          </p:cNvPr>
          <p:cNvCxnSpPr>
            <a:stCxn id="15" idx="0"/>
          </p:cNvCxnSpPr>
          <p:nvPr/>
        </p:nvCxnSpPr>
        <p:spPr>
          <a:xfrm>
            <a:off x="1081088" y="3833813"/>
            <a:ext cx="0" cy="181768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0D24993-D190-3040-A39B-6BA9B3C17AAC}"/>
              </a:ext>
            </a:extLst>
          </p:cNvPr>
          <p:cNvCxnSpPr>
            <a:cxnSpLocks/>
            <a:stCxn id="15" idx="2"/>
            <a:endCxn id="15" idx="6"/>
          </p:cNvCxnSpPr>
          <p:nvPr/>
        </p:nvCxnSpPr>
        <p:spPr>
          <a:xfrm>
            <a:off x="112713" y="4743450"/>
            <a:ext cx="193833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 name="Oval 1"/>
          <p:cNvSpPr/>
          <p:nvPr/>
        </p:nvSpPr>
        <p:spPr>
          <a:xfrm>
            <a:off x="4794082" y="3145745"/>
            <a:ext cx="4801021" cy="289242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Title 2"/>
          <p:cNvSpPr>
            <a:spLocks noGrp="1"/>
          </p:cNvSpPr>
          <p:nvPr>
            <p:ph type="ctrTitle"/>
          </p:nvPr>
        </p:nvSpPr>
        <p:spPr>
          <a:xfrm>
            <a:off x="151191" y="79611"/>
            <a:ext cx="8291264" cy="648072"/>
          </a:xfrm>
        </p:spPr>
        <p:txBody>
          <a:bodyPr>
            <a:normAutofit/>
          </a:bodyPr>
          <a:lstStyle/>
          <a:p>
            <a:r>
              <a:rPr lang="en-GB" dirty="0" smtClean="0"/>
              <a:t>What did you see? </a:t>
            </a:r>
            <a:endParaRPr lang="en-GB"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20" name="TextBox 1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537588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91264" cy="648072"/>
          </a:xfrm>
        </p:spPr>
        <p:txBody>
          <a:bodyPr/>
          <a:lstStyle/>
          <a:p>
            <a:r>
              <a:rPr lang="en-GB" dirty="0" smtClean="0"/>
              <a:t>Share your science!</a:t>
            </a:r>
            <a:endParaRPr lang="en-GB" dirty="0"/>
          </a:p>
        </p:txBody>
      </p:sp>
      <p:sp>
        <p:nvSpPr>
          <p:cNvPr id="3" name="Content Placeholder 2"/>
          <p:cNvSpPr>
            <a:spLocks noGrp="1"/>
          </p:cNvSpPr>
          <p:nvPr>
            <p:ph sz="half" idx="10"/>
          </p:nvPr>
        </p:nvSpPr>
        <p:spPr>
          <a:xfrm>
            <a:off x="228600" y="876672"/>
            <a:ext cx="8305800" cy="3657600"/>
          </a:xfrm>
        </p:spPr>
        <p:txBody>
          <a:bodyPr/>
          <a:lstStyle/>
          <a:p>
            <a:r>
              <a:rPr lang="en-GB" dirty="0" smtClean="0"/>
              <a:t>Scientists share their science all the time using posters and by giving presentations. </a:t>
            </a:r>
            <a:endParaRPr lang="en-GB" dirty="0"/>
          </a:p>
        </p:txBody>
      </p:sp>
      <p:pic>
        <p:nvPicPr>
          <p:cNvPr id="1026" name="Picture 2" descr="Image result for roslin poster sci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600200"/>
            <a:ext cx="3417806" cy="42431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slin pos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047" y="1499862"/>
            <a:ext cx="3257600" cy="4343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7" name="TextBox 6"/>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165991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91264" cy="648072"/>
          </a:xfrm>
        </p:spPr>
        <p:txBody>
          <a:bodyPr/>
          <a:lstStyle/>
          <a:p>
            <a:r>
              <a:rPr lang="en-GB" dirty="0" smtClean="0"/>
              <a:t>Share your science!</a:t>
            </a:r>
            <a:endParaRPr lang="en-GB" dirty="0"/>
          </a:p>
        </p:txBody>
      </p:sp>
      <p:sp>
        <p:nvSpPr>
          <p:cNvPr id="3" name="Content Placeholder 2"/>
          <p:cNvSpPr>
            <a:spLocks noGrp="1"/>
          </p:cNvSpPr>
          <p:nvPr>
            <p:ph sz="half" idx="10"/>
          </p:nvPr>
        </p:nvSpPr>
        <p:spPr>
          <a:xfrm>
            <a:off x="228600" y="876672"/>
            <a:ext cx="8305800" cy="3657600"/>
          </a:xfrm>
        </p:spPr>
        <p:txBody>
          <a:bodyPr/>
          <a:lstStyle/>
          <a:p>
            <a:r>
              <a:rPr lang="en-GB" dirty="0" smtClean="0"/>
              <a:t>Here is some inspiration for you to create your own posters</a:t>
            </a: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936" y="1455028"/>
            <a:ext cx="4227224" cy="422722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504" y="1376475"/>
            <a:ext cx="3435184" cy="212872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1501" y="3568640"/>
            <a:ext cx="3543300" cy="257427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0" name="TextBox 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609515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291264" cy="648072"/>
          </a:xfrm>
        </p:spPr>
        <p:txBody>
          <a:bodyPr/>
          <a:lstStyle/>
          <a:p>
            <a:r>
              <a:rPr lang="en-GB" dirty="0" smtClean="0"/>
              <a:t>What is the Great Science Share?</a:t>
            </a:r>
            <a:endParaRPr lang="en-GB" dirty="0"/>
          </a:p>
        </p:txBody>
      </p:sp>
      <p:pic>
        <p:nvPicPr>
          <p:cNvPr id="3" name="UCIhbd2fIeE"/>
          <p:cNvPicPr>
            <a:picLocks noRot="1" noChangeAspect="1"/>
          </p:cNvPicPr>
          <p:nvPr>
            <a:videoFile r:link="rId1"/>
          </p:nvPr>
        </p:nvPicPr>
        <p:blipFill>
          <a:blip r:embed="rId4"/>
          <a:stretch>
            <a:fillRect/>
          </a:stretch>
        </p:blipFill>
        <p:spPr>
          <a:xfrm>
            <a:off x="990600" y="1066800"/>
            <a:ext cx="7044267" cy="39624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Tree>
    <p:extLst>
      <p:ext uri="{BB962C8B-B14F-4D97-AF65-F5344CB8AC3E}">
        <p14:creationId xmlns:p14="http://schemas.microsoft.com/office/powerpoint/2010/main" val="220502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6522"/>
            <a:ext cx="9144000" cy="6484956"/>
          </a:xfrm>
          <a:prstGeom prst="rect">
            <a:avLst/>
          </a:prstGeom>
        </p:spPr>
      </p:pic>
    </p:spTree>
    <p:extLst>
      <p:ext uri="{BB962C8B-B14F-4D97-AF65-F5344CB8AC3E}">
        <p14:creationId xmlns:p14="http://schemas.microsoft.com/office/powerpoint/2010/main" val="1249424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73152"/>
            <a:ext cx="4389120" cy="329184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73152"/>
            <a:ext cx="4389120" cy="329184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880" y="3364992"/>
            <a:ext cx="4389120" cy="329184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3364992"/>
            <a:ext cx="4389120" cy="3291840"/>
          </a:xfrm>
          <a:prstGeom prst="rect">
            <a:avLst/>
          </a:prstGeom>
        </p:spPr>
      </p:pic>
    </p:spTree>
    <p:extLst>
      <p:ext uri="{BB962C8B-B14F-4D97-AF65-F5344CB8AC3E}">
        <p14:creationId xmlns:p14="http://schemas.microsoft.com/office/powerpoint/2010/main" val="2055208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291264" cy="648072"/>
          </a:xfrm>
        </p:spPr>
        <p:txBody>
          <a:bodyPr/>
          <a:lstStyle/>
          <a:p>
            <a:r>
              <a:rPr lang="en-GB" dirty="0" smtClean="0"/>
              <a:t>What does The Roslin Institute do?</a:t>
            </a:r>
            <a:endParaRPr lang="en-GB" dirty="0"/>
          </a:p>
        </p:txBody>
      </p:sp>
      <p:sp>
        <p:nvSpPr>
          <p:cNvPr id="3" name="Content Placeholder 2"/>
          <p:cNvSpPr>
            <a:spLocks noGrp="1"/>
          </p:cNvSpPr>
          <p:nvPr>
            <p:ph sz="half" idx="10"/>
          </p:nvPr>
        </p:nvSpPr>
        <p:spPr>
          <a:xfrm>
            <a:off x="152400" y="876672"/>
            <a:ext cx="8839200" cy="1866528"/>
          </a:xfrm>
        </p:spPr>
        <p:txBody>
          <a:bodyPr/>
          <a:lstStyle/>
          <a:p>
            <a:pPr>
              <a:spcAft>
                <a:spcPts val="1200"/>
              </a:spcAft>
            </a:pPr>
            <a:r>
              <a:rPr lang="en-GB" dirty="0" smtClean="0">
                <a:cs typeface="Arial" panose="020B0604020202020204" pitchFamily="34" charset="0"/>
              </a:rPr>
              <a:t>The </a:t>
            </a:r>
            <a:r>
              <a:rPr lang="en-GB" dirty="0">
                <a:cs typeface="Arial" panose="020B0604020202020204" pitchFamily="34" charset="0"/>
              </a:rPr>
              <a:t>Roslin Institute aims to make the lives of animals and humans better </a:t>
            </a:r>
            <a:r>
              <a:rPr lang="en-GB" dirty="0" smtClean="0">
                <a:cs typeface="Arial" panose="020B0604020202020204" pitchFamily="34" charset="0"/>
              </a:rPr>
              <a:t>by </a:t>
            </a:r>
            <a:r>
              <a:rPr lang="en-GB" dirty="0">
                <a:cs typeface="Arial" panose="020B0604020202020204" pitchFamily="34" charset="0"/>
              </a:rPr>
              <a:t>studying animal </a:t>
            </a:r>
            <a:r>
              <a:rPr lang="en-GB" dirty="0" smtClean="0">
                <a:cs typeface="Arial" panose="020B0604020202020204" pitchFamily="34" charset="0"/>
              </a:rPr>
              <a:t>biology.</a:t>
            </a:r>
          </a:p>
          <a:p>
            <a:pPr>
              <a:spcAft>
                <a:spcPts val="1200"/>
              </a:spcAft>
            </a:pPr>
            <a:endParaRPr lang="en-GB" dirty="0">
              <a:latin typeface="Arial" panose="020B0604020202020204" pitchFamily="34" charset="0"/>
              <a:cs typeface="Arial" panose="020B0604020202020204" pitchFamily="34" charset="0"/>
            </a:endParaRPr>
          </a:p>
          <a:p>
            <a:pPr marL="2338388" indent="-809625">
              <a:spcAft>
                <a:spcPts val="1200"/>
              </a:spcAft>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0" indent="0">
              <a:buNone/>
            </a:pPr>
            <a:endParaRPr lang="en-GB" dirty="0"/>
          </a:p>
        </p:txBody>
      </p:sp>
      <p:pic>
        <p:nvPicPr>
          <p:cNvPr id="5" name="Picture 4"/>
          <p:cNvPicPr>
            <a:picLocks noChangeAspect="1"/>
          </p:cNvPicPr>
          <p:nvPr/>
        </p:nvPicPr>
        <p:blipFill>
          <a:blip r:embed="rId3"/>
          <a:stretch>
            <a:fillRect/>
          </a:stretch>
        </p:blipFill>
        <p:spPr>
          <a:xfrm>
            <a:off x="4768672" y="1792360"/>
            <a:ext cx="4079748" cy="2714264"/>
          </a:xfrm>
          <a:prstGeom prst="rect">
            <a:avLst/>
          </a:prstGeom>
        </p:spPr>
      </p:pic>
      <p:pic>
        <p:nvPicPr>
          <p:cNvPr id="6" name="Picture 5"/>
          <p:cNvPicPr>
            <a:picLocks noChangeAspect="1"/>
          </p:cNvPicPr>
          <p:nvPr/>
        </p:nvPicPr>
        <p:blipFill rotWithShape="1">
          <a:blip r:embed="rId4"/>
          <a:srcRect l="6666" r="5000"/>
          <a:stretch/>
        </p:blipFill>
        <p:spPr>
          <a:xfrm>
            <a:off x="462536" y="1795940"/>
            <a:ext cx="3996000" cy="2714264"/>
          </a:xfrm>
          <a:prstGeom prst="rect">
            <a:avLst/>
          </a:prstGeom>
        </p:spPr>
      </p:pic>
      <p:sp>
        <p:nvSpPr>
          <p:cNvPr id="7" name="Rectangle 6"/>
          <p:cNvSpPr/>
          <p:nvPr/>
        </p:nvSpPr>
        <p:spPr>
          <a:xfrm>
            <a:off x="547956" y="5105400"/>
            <a:ext cx="8300464" cy="400110"/>
          </a:xfrm>
          <a:prstGeom prst="rect">
            <a:avLst/>
          </a:prstGeom>
        </p:spPr>
        <p:txBody>
          <a:bodyPr wrap="square">
            <a:spAutoFit/>
          </a:bodyPr>
          <a:lstStyle/>
          <a:p>
            <a:pPr algn="ctr">
              <a:spcAft>
                <a:spcPts val="1200"/>
              </a:spcAft>
            </a:pPr>
            <a:r>
              <a:rPr lang="en-GB" sz="2000" dirty="0">
                <a:cs typeface="Arial" panose="020B0604020202020204" pitchFamily="34" charset="0"/>
              </a:rPr>
              <a:t>One of the ways they do this is by studying infectious </a:t>
            </a:r>
            <a:r>
              <a:rPr lang="en-GB" sz="2000" dirty="0" smtClean="0">
                <a:cs typeface="Arial" panose="020B0604020202020204" pitchFamily="34" charset="0"/>
              </a:rPr>
              <a:t>diseases of farm animals.</a:t>
            </a:r>
            <a:endParaRPr lang="en-GB" sz="2000" dirty="0">
              <a:cs typeface="Arial" panose="020B0604020202020204" pitchFamily="34" charset="0"/>
            </a:endParaRPr>
          </a:p>
        </p:txBody>
      </p:sp>
      <p:sp>
        <p:nvSpPr>
          <p:cNvPr id="8" name="TextBox 7"/>
          <p:cNvSpPr txBox="1"/>
          <p:nvPr/>
        </p:nvSpPr>
        <p:spPr>
          <a:xfrm>
            <a:off x="838200" y="4506624"/>
            <a:ext cx="3352800" cy="369332"/>
          </a:xfrm>
          <a:prstGeom prst="rect">
            <a:avLst/>
          </a:prstGeom>
          <a:noFill/>
        </p:spPr>
        <p:txBody>
          <a:bodyPr wrap="square" rtlCol="0">
            <a:spAutoFit/>
          </a:bodyPr>
          <a:lstStyle/>
          <a:p>
            <a:pPr algn="ctr"/>
            <a:r>
              <a:rPr lang="en-GB" dirty="0" smtClean="0"/>
              <a:t>The Roslin Institute Building</a:t>
            </a:r>
            <a:endParaRPr lang="en-GB" dirty="0"/>
          </a:p>
        </p:txBody>
      </p:sp>
      <p:sp>
        <p:nvSpPr>
          <p:cNvPr id="9" name="TextBox 8"/>
          <p:cNvSpPr txBox="1"/>
          <p:nvPr/>
        </p:nvSpPr>
        <p:spPr>
          <a:xfrm>
            <a:off x="5167064" y="4519136"/>
            <a:ext cx="3352800" cy="369332"/>
          </a:xfrm>
          <a:prstGeom prst="rect">
            <a:avLst/>
          </a:prstGeom>
          <a:noFill/>
        </p:spPr>
        <p:txBody>
          <a:bodyPr wrap="square" rtlCol="0">
            <a:spAutoFit/>
          </a:bodyPr>
          <a:lstStyle/>
          <a:p>
            <a:pPr algn="ctr"/>
            <a:r>
              <a:rPr lang="en-GB" dirty="0" smtClean="0"/>
              <a:t>Inside one of the labs</a:t>
            </a:r>
            <a:endParaRPr lang="en-GB" dirty="0"/>
          </a:p>
        </p:txBody>
      </p:sp>
      <p:sp>
        <p:nvSpPr>
          <p:cNvPr id="10" name="TextBox 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7259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72139"/>
            <a:ext cx="8291264" cy="648072"/>
          </a:xfrm>
        </p:spPr>
        <p:txBody>
          <a:bodyPr/>
          <a:lstStyle/>
          <a:p>
            <a:r>
              <a:rPr lang="en-GB" dirty="0" smtClean="0"/>
              <a:t>How does it do this?</a:t>
            </a:r>
            <a:endParaRPr lang="en-GB" dirty="0"/>
          </a:p>
        </p:txBody>
      </p:sp>
      <p:sp>
        <p:nvSpPr>
          <p:cNvPr id="3" name="Content Placeholder 2"/>
          <p:cNvSpPr>
            <a:spLocks noGrp="1"/>
          </p:cNvSpPr>
          <p:nvPr>
            <p:ph sz="half" idx="10"/>
          </p:nvPr>
        </p:nvSpPr>
        <p:spPr>
          <a:xfrm>
            <a:off x="304800" y="5382713"/>
            <a:ext cx="8839200" cy="1866528"/>
          </a:xfrm>
        </p:spPr>
        <p:txBody>
          <a:bodyPr/>
          <a:lstStyle/>
          <a:p>
            <a:pPr marL="0" indent="0" algn="ctr">
              <a:spcAft>
                <a:spcPts val="1200"/>
              </a:spcAft>
              <a:buNone/>
            </a:pPr>
            <a:r>
              <a:rPr lang="en-GB" sz="2400" dirty="0">
                <a:cs typeface="Arial" panose="020B0604020202020204" pitchFamily="34" charset="0"/>
              </a:rPr>
              <a:t>One of the ways they do this is by studying </a:t>
            </a:r>
            <a:r>
              <a:rPr lang="en-GB" sz="2400" dirty="0">
                <a:solidFill>
                  <a:srgbClr val="C00000"/>
                </a:solidFill>
                <a:cs typeface="Arial" panose="020B0604020202020204" pitchFamily="34" charset="0"/>
              </a:rPr>
              <a:t>infectious diseases </a:t>
            </a:r>
            <a:r>
              <a:rPr lang="en-GB" sz="2400" dirty="0" smtClean="0">
                <a:cs typeface="Arial" panose="020B0604020202020204" pitchFamily="34" charset="0"/>
              </a:rPr>
              <a:t>that make farmed animals sick.</a:t>
            </a:r>
            <a:endParaRPr lang="en-GB" sz="2400" dirty="0">
              <a:cs typeface="Arial" panose="020B0604020202020204" pitchFamily="34" charset="0"/>
            </a:endParaRPr>
          </a:p>
          <a:p>
            <a:pPr marL="0" indent="0">
              <a:spcAft>
                <a:spcPts val="1200"/>
              </a:spcAft>
              <a:buNone/>
            </a:pPr>
            <a:endParaRPr lang="en-GB" sz="2400" dirty="0">
              <a:latin typeface="Arial" panose="020B0604020202020204" pitchFamily="34" charset="0"/>
              <a:cs typeface="Arial" panose="020B0604020202020204" pitchFamily="34" charset="0"/>
            </a:endParaRPr>
          </a:p>
          <a:p>
            <a:pPr marL="2338388" indent="-809625">
              <a:spcAft>
                <a:spcPts val="1200"/>
              </a:spcAft>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0" indent="0">
              <a:buNone/>
            </a:pPr>
            <a:endParaRPr lang="en-GB" sz="2400" dirty="0"/>
          </a:p>
        </p:txBody>
      </p:sp>
      <p:grpSp>
        <p:nvGrpSpPr>
          <p:cNvPr id="20" name="Group 19"/>
          <p:cNvGrpSpPr/>
          <p:nvPr/>
        </p:nvGrpSpPr>
        <p:grpSpPr>
          <a:xfrm>
            <a:off x="435596" y="1038809"/>
            <a:ext cx="4615208" cy="4281444"/>
            <a:chOff x="435596" y="1038809"/>
            <a:chExt cx="4615208" cy="4281444"/>
          </a:xfrm>
        </p:grpSpPr>
        <p:grpSp>
          <p:nvGrpSpPr>
            <p:cNvPr id="10" name="Group 9"/>
            <p:cNvGrpSpPr/>
            <p:nvPr/>
          </p:nvGrpSpPr>
          <p:grpSpPr>
            <a:xfrm>
              <a:off x="435596" y="1038809"/>
              <a:ext cx="4615208" cy="3865158"/>
              <a:chOff x="-251441" y="917806"/>
              <a:chExt cx="6485826" cy="5570434"/>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4385" y="4446308"/>
                <a:ext cx="3060000" cy="2041932"/>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47662" y="1819209"/>
                <a:ext cx="3060000" cy="1869136"/>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1441" y="3768685"/>
                <a:ext cx="3043677" cy="2029263"/>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212" y="917806"/>
                <a:ext cx="3060000" cy="1999200"/>
              </a:xfrm>
              <a:prstGeom prst="rect">
                <a:avLst/>
              </a:prstGeom>
            </p:spPr>
          </p:pic>
        </p:grpSp>
        <p:sp>
          <p:nvSpPr>
            <p:cNvPr id="18" name="TextBox 17"/>
            <p:cNvSpPr txBox="1"/>
            <p:nvPr/>
          </p:nvSpPr>
          <p:spPr>
            <a:xfrm>
              <a:off x="1177942" y="4950921"/>
              <a:ext cx="3352800" cy="369332"/>
            </a:xfrm>
            <a:prstGeom prst="rect">
              <a:avLst/>
            </a:prstGeom>
            <a:noFill/>
          </p:spPr>
          <p:txBody>
            <a:bodyPr wrap="square" rtlCol="0">
              <a:spAutoFit/>
            </a:bodyPr>
            <a:lstStyle/>
            <a:p>
              <a:pPr algn="ctr"/>
              <a:r>
                <a:rPr lang="en-GB" dirty="0" smtClean="0"/>
                <a:t>Traditional farm animals</a:t>
              </a:r>
              <a:endParaRPr lang="en-GB" dirty="0"/>
            </a:p>
          </p:txBody>
        </p:sp>
      </p:grpSp>
      <p:grpSp>
        <p:nvGrpSpPr>
          <p:cNvPr id="21" name="Group 20"/>
          <p:cNvGrpSpPr/>
          <p:nvPr/>
        </p:nvGrpSpPr>
        <p:grpSpPr>
          <a:xfrm>
            <a:off x="5257800" y="256370"/>
            <a:ext cx="3505200" cy="5126343"/>
            <a:chOff x="5257800" y="256370"/>
            <a:chExt cx="3505200" cy="5126343"/>
          </a:xfrm>
        </p:grpSpPr>
        <p:grpSp>
          <p:nvGrpSpPr>
            <p:cNvPr id="4" name="Group 3"/>
            <p:cNvGrpSpPr/>
            <p:nvPr/>
          </p:nvGrpSpPr>
          <p:grpSpPr>
            <a:xfrm>
              <a:off x="5257800" y="256370"/>
              <a:ext cx="3074041" cy="4366115"/>
              <a:chOff x="5257800" y="256370"/>
              <a:chExt cx="3074041" cy="4366115"/>
            </a:xfrm>
          </p:grpSpPr>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7800" y="256370"/>
                <a:ext cx="2049361" cy="1365605"/>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82480" y="1755989"/>
                <a:ext cx="2049361" cy="1366241"/>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57800" y="3256244"/>
                <a:ext cx="2049361" cy="1366241"/>
              </a:xfrm>
              <a:prstGeom prst="rect">
                <a:avLst/>
              </a:prstGeom>
            </p:spPr>
          </p:pic>
        </p:grpSp>
        <p:sp>
          <p:nvSpPr>
            <p:cNvPr id="19" name="TextBox 18"/>
            <p:cNvSpPr txBox="1"/>
            <p:nvPr/>
          </p:nvSpPr>
          <p:spPr>
            <a:xfrm>
              <a:off x="5410200" y="5013381"/>
              <a:ext cx="3352800" cy="369332"/>
            </a:xfrm>
            <a:prstGeom prst="rect">
              <a:avLst/>
            </a:prstGeom>
            <a:noFill/>
          </p:spPr>
          <p:txBody>
            <a:bodyPr wrap="square" rtlCol="0">
              <a:spAutoFit/>
            </a:bodyPr>
            <a:lstStyle/>
            <a:p>
              <a:pPr algn="ctr"/>
              <a:r>
                <a:rPr lang="en-GB" dirty="0" smtClean="0"/>
                <a:t>Non-traditional farm animals</a:t>
              </a:r>
              <a:endParaRPr lang="en-GB" dirty="0"/>
            </a:p>
          </p:txBody>
        </p:sp>
      </p:grpSp>
      <p:sp>
        <p:nvSpPr>
          <p:cNvPr id="22" name="TextBox 21"/>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41666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32711" y="759941"/>
            <a:ext cx="1166813" cy="1725731"/>
          </a:xfrm>
          <a:prstGeom prst="rect">
            <a:avLst/>
          </a:prstGeom>
        </p:spPr>
      </p:pic>
      <p:sp>
        <p:nvSpPr>
          <p:cNvPr id="6" name="TextBox 5"/>
          <p:cNvSpPr txBox="1"/>
          <p:nvPr/>
        </p:nvSpPr>
        <p:spPr>
          <a:xfrm>
            <a:off x="7249317" y="2417771"/>
            <a:ext cx="2133600" cy="307777"/>
          </a:xfrm>
          <a:prstGeom prst="rect">
            <a:avLst/>
          </a:prstGeom>
          <a:noFill/>
        </p:spPr>
        <p:txBody>
          <a:bodyPr wrap="square" rtlCol="0">
            <a:spAutoFit/>
          </a:bodyPr>
          <a:lstStyle/>
          <a:p>
            <a:pPr algn="ctr"/>
            <a:r>
              <a:rPr lang="en-GB" sz="1400" dirty="0" smtClean="0">
                <a:solidFill>
                  <a:srgbClr val="000000"/>
                </a:solidFill>
              </a:rPr>
              <a:t>Collect a worksheet </a:t>
            </a:r>
            <a:endParaRPr lang="en-GB" sz="1400" dirty="0">
              <a:solidFill>
                <a:srgbClr val="000000"/>
              </a:solidFill>
            </a:endParaRPr>
          </a:p>
        </p:txBody>
      </p:sp>
      <p:sp>
        <p:nvSpPr>
          <p:cNvPr id="7" name="Rectangle 6"/>
          <p:cNvSpPr/>
          <p:nvPr/>
        </p:nvSpPr>
        <p:spPr>
          <a:xfrm>
            <a:off x="200025" y="212731"/>
            <a:ext cx="7532685" cy="1933350"/>
          </a:xfrm>
          <a:prstGeom prst="rect">
            <a:avLst/>
          </a:prstGeom>
        </p:spPr>
        <p:txBody>
          <a:bodyPr wrap="square">
            <a:spAutoFit/>
          </a:bodyPr>
          <a:lstStyle/>
          <a:p>
            <a:pPr algn="ctr">
              <a:lnSpc>
                <a:spcPct val="119000"/>
              </a:lnSpc>
              <a:spcAft>
                <a:spcPts val="600"/>
              </a:spcAft>
            </a:pPr>
            <a:r>
              <a:rPr lang="en-GB" sz="2800" b="1" kern="1400" dirty="0">
                <a:solidFill>
                  <a:srgbClr val="C00000"/>
                </a:solidFill>
                <a:latin typeface="Calibri" panose="020F0502020204030204" pitchFamily="34" charset="0"/>
              </a:rPr>
              <a:t>Real-Life Research: Hunting for Bacteria in Sheep Lungs</a:t>
            </a:r>
            <a:endParaRPr lang="en-GB" sz="1400" kern="1400" dirty="0">
              <a:solidFill>
                <a:srgbClr val="000000"/>
              </a:solidFill>
              <a:latin typeface="Calibri" panose="020F0502020204030204" pitchFamily="34" charset="0"/>
            </a:endParaRPr>
          </a:p>
          <a:p>
            <a:r>
              <a:rPr lang="en-GB" dirty="0"/>
              <a:t> </a:t>
            </a:r>
          </a:p>
          <a:p>
            <a:pPr>
              <a:lnSpc>
                <a:spcPct val="119000"/>
              </a:lnSpc>
              <a:spcAft>
                <a:spcPts val="600"/>
              </a:spcAft>
            </a:pPr>
            <a:endParaRPr lang="en-GB" sz="1050" kern="1400" dirty="0">
              <a:solidFill>
                <a:srgbClr val="000000"/>
              </a:solidFill>
              <a:latin typeface="Calibri" panose="020F0502020204030204" pitchFamily="34" charset="0"/>
            </a:endParaRPr>
          </a:p>
          <a:p>
            <a:pPr>
              <a:lnSpc>
                <a:spcPct val="119000"/>
              </a:lnSpc>
              <a:spcAft>
                <a:spcPts val="600"/>
              </a:spcAft>
            </a:pPr>
            <a:r>
              <a:rPr lang="en-GB" sz="1050" kern="1400" dirty="0">
                <a:solidFill>
                  <a:srgbClr val="000000"/>
                </a:solidFill>
                <a:latin typeface="Calibri" panose="020F0502020204030204" pitchFamily="34" charset="0"/>
              </a:rPr>
              <a:t> </a:t>
            </a:r>
            <a:endParaRPr lang="en-GB" sz="1050" kern="1400" dirty="0">
              <a:ln>
                <a:noFill/>
              </a:ln>
              <a:solidFill>
                <a:srgbClr val="000000"/>
              </a:solidFill>
              <a:effectLst/>
              <a:latin typeface="Calibri" panose="020F0502020204030204" pitchFamily="34" charset="0"/>
            </a:endParaRPr>
          </a:p>
        </p:txBody>
      </p:sp>
      <p:sp>
        <p:nvSpPr>
          <p:cNvPr id="8" name="Rectangle 7"/>
          <p:cNvSpPr/>
          <p:nvPr/>
        </p:nvSpPr>
        <p:spPr>
          <a:xfrm>
            <a:off x="542004" y="1327449"/>
            <a:ext cx="6934199" cy="1015663"/>
          </a:xfrm>
          <a:prstGeom prst="rect">
            <a:avLst/>
          </a:prstGeom>
        </p:spPr>
        <p:txBody>
          <a:bodyPr wrap="square">
            <a:spAutoFit/>
          </a:bodyPr>
          <a:lstStyle/>
          <a:p>
            <a:pPr algn="ctr"/>
            <a:r>
              <a:rPr lang="en-GB" sz="1200" kern="1400" dirty="0">
                <a:solidFill>
                  <a:srgbClr val="000000"/>
                </a:solidFill>
                <a:latin typeface="Avenir Black" panose="020B0803020203020204" pitchFamily="34" charset="0"/>
              </a:rPr>
              <a:t> </a:t>
            </a:r>
            <a:r>
              <a:rPr lang="en-GB" sz="2000" dirty="0">
                <a:solidFill>
                  <a:srgbClr val="000000"/>
                </a:solidFill>
              </a:rPr>
              <a:t>Scientists ask questions and answer them using the scientific method just as you have. Read about Laura’s research then look at the questions. </a:t>
            </a:r>
          </a:p>
        </p:txBody>
      </p:sp>
      <p:sp>
        <p:nvSpPr>
          <p:cNvPr id="9" name="Text Box 2"/>
          <p:cNvSpPr txBox="1">
            <a:spLocks noChangeArrowheads="1"/>
          </p:cNvSpPr>
          <p:nvPr/>
        </p:nvSpPr>
        <p:spPr bwMode="auto">
          <a:xfrm>
            <a:off x="192004" y="2493991"/>
            <a:ext cx="5126599" cy="1772721"/>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C00000"/>
                </a:solidFill>
                <a:effectLst/>
                <a:latin typeface="Calibri" panose="020F0502020204030204" pitchFamily="34" charset="0"/>
              </a:rPr>
              <a:t>Aim </a:t>
            </a:r>
            <a:r>
              <a:rPr kumimoji="0" lang="en-GB" altLang="en-US" sz="1600" b="0" i="0" u="none" strike="noStrike" cap="none" normalizeH="0" baseline="0" dirty="0" smtClean="0">
                <a:ln>
                  <a:noFill/>
                </a:ln>
                <a:solidFill>
                  <a:srgbClr val="000000"/>
                </a:solidFill>
                <a:effectLst/>
                <a:latin typeface="Calibri" panose="020F0502020204030204" pitchFamily="34" charset="0"/>
              </a:rPr>
              <a:t>There are trillions of </a:t>
            </a:r>
            <a:r>
              <a:rPr kumimoji="0" lang="en-GB" altLang="en-US" sz="1600" b="1" i="0" u="none" strike="noStrike" cap="none" normalizeH="0" baseline="0" dirty="0" smtClean="0">
                <a:ln>
                  <a:noFill/>
                </a:ln>
                <a:solidFill>
                  <a:srgbClr val="000000"/>
                </a:solidFill>
                <a:effectLst/>
                <a:latin typeface="Calibri" panose="020F0502020204030204" pitchFamily="34" charset="0"/>
              </a:rPr>
              <a:t>bacteria</a:t>
            </a:r>
            <a:r>
              <a:rPr kumimoji="0" lang="en-GB" altLang="en-US" sz="1600" b="0" i="0" u="none" strike="noStrike" cap="none" normalizeH="0" baseline="0" dirty="0" smtClean="0">
                <a:ln>
                  <a:noFill/>
                </a:ln>
                <a:solidFill>
                  <a:srgbClr val="000000"/>
                </a:solidFill>
                <a:effectLst/>
                <a:latin typeface="Calibri" panose="020F0502020204030204" pitchFamily="34" charset="0"/>
              </a:rPr>
              <a:t> in the human gut, that help us to digest our food and stay healthy. But, did you know that there are also bacteria in your lungs? Laura wants to know what types of bacteria  there are and where in the lung they live. </a:t>
            </a:r>
            <a:endParaRPr kumimoji="0" lang="en-GB" altLang="en-US" sz="14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0" name="Text Box 3"/>
          <p:cNvSpPr txBox="1">
            <a:spLocks noChangeArrowheads="1"/>
          </p:cNvSpPr>
          <p:nvPr/>
        </p:nvSpPr>
        <p:spPr bwMode="auto">
          <a:xfrm>
            <a:off x="204036" y="4417591"/>
            <a:ext cx="8201366" cy="1405273"/>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C00000"/>
                </a:solidFill>
                <a:effectLst/>
                <a:latin typeface="Calibri" panose="020F0502020204030204" pitchFamily="34" charset="0"/>
              </a:rPr>
              <a:t>Method </a:t>
            </a:r>
            <a:r>
              <a:rPr kumimoji="0" lang="en-GB" altLang="en-US" sz="1600" b="0" i="0" u="none" strike="noStrike" cap="none" normalizeH="0" baseline="0" dirty="0" smtClean="0">
                <a:ln>
                  <a:noFill/>
                </a:ln>
                <a:solidFill>
                  <a:srgbClr val="000000"/>
                </a:solidFill>
                <a:effectLst/>
                <a:latin typeface="Calibri" panose="020F0502020204030204" pitchFamily="34" charset="0"/>
              </a:rPr>
              <a:t>Laura took six adult sheep and gave them an </a:t>
            </a:r>
            <a:r>
              <a:rPr kumimoji="0" lang="en-GB" altLang="en-US" sz="1600" b="1" i="0" u="none" strike="noStrike" cap="none" normalizeH="0" baseline="0" dirty="0" smtClean="0">
                <a:ln>
                  <a:noFill/>
                </a:ln>
                <a:solidFill>
                  <a:srgbClr val="000000"/>
                </a:solidFill>
                <a:effectLst/>
                <a:latin typeface="Calibri" panose="020F0502020204030204" pitchFamily="34" charset="0"/>
              </a:rPr>
              <a:t>aesthetic </a:t>
            </a:r>
            <a:r>
              <a:rPr kumimoji="0" lang="en-GB" altLang="en-US" sz="1600" b="0" i="0" u="none" strike="noStrike" cap="none" normalizeH="0" baseline="0" dirty="0" smtClean="0">
                <a:ln>
                  <a:noFill/>
                </a:ln>
                <a:solidFill>
                  <a:srgbClr val="000000"/>
                </a:solidFill>
                <a:effectLst/>
                <a:latin typeface="Calibri" panose="020F0502020204030204" pitchFamily="34" charset="0"/>
              </a:rPr>
              <a:t>(medicine) to put them to sleep for an hour. When they were asleep the brush was inserted into different parts of their lungs, through their mouth. The brush was then </a:t>
            </a:r>
            <a:r>
              <a:rPr kumimoji="0" lang="en-GB" altLang="en-US" sz="1600" b="1" i="0" u="none" strike="noStrike" cap="none" normalizeH="0" baseline="0" dirty="0" smtClean="0">
                <a:ln>
                  <a:noFill/>
                </a:ln>
                <a:solidFill>
                  <a:srgbClr val="000000"/>
                </a:solidFill>
                <a:effectLst/>
                <a:latin typeface="Calibri" panose="020F0502020204030204" pitchFamily="34" charset="0"/>
              </a:rPr>
              <a:t>swabbed </a:t>
            </a:r>
            <a:r>
              <a:rPr kumimoji="0" lang="en-GB" altLang="en-US" sz="1600" b="0" i="0" u="none" strike="noStrike" cap="none" normalizeH="0" baseline="0" dirty="0" smtClean="0">
                <a:ln>
                  <a:noFill/>
                </a:ln>
                <a:solidFill>
                  <a:srgbClr val="000000"/>
                </a:solidFill>
                <a:effectLst/>
                <a:latin typeface="Calibri" panose="020F0502020204030204" pitchFamily="34" charset="0"/>
              </a:rPr>
              <a:t>over </a:t>
            </a:r>
            <a:r>
              <a:rPr kumimoji="0" lang="en-GB" altLang="en-US" sz="1600" b="1" i="0" u="none" strike="noStrike" cap="none" normalizeH="0" baseline="0" dirty="0" smtClean="0">
                <a:ln>
                  <a:noFill/>
                </a:ln>
                <a:solidFill>
                  <a:srgbClr val="000000"/>
                </a:solidFill>
                <a:effectLst/>
                <a:latin typeface="Calibri" panose="020F0502020204030204" pitchFamily="34" charset="0"/>
              </a:rPr>
              <a:t>agar plates </a:t>
            </a:r>
            <a:r>
              <a:rPr kumimoji="0" lang="en-GB" altLang="en-US" sz="1600" b="0" i="0" u="none" strike="noStrike" cap="none" normalizeH="0" baseline="0" dirty="0" smtClean="0">
                <a:ln>
                  <a:noFill/>
                </a:ln>
                <a:solidFill>
                  <a:srgbClr val="000000"/>
                </a:solidFill>
                <a:effectLst/>
                <a:latin typeface="Calibri" panose="020F0502020204030204" pitchFamily="34" charset="0"/>
              </a:rPr>
              <a:t>and the plates were left for a few days.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Text Box 4"/>
          <p:cNvSpPr txBox="1">
            <a:spLocks noChangeArrowheads="1"/>
          </p:cNvSpPr>
          <p:nvPr/>
        </p:nvSpPr>
        <p:spPr bwMode="auto">
          <a:xfrm>
            <a:off x="5469390" y="2494472"/>
            <a:ext cx="2006813" cy="1772240"/>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C00000"/>
                </a:solidFill>
                <a:effectLst/>
                <a:latin typeface="Calibri" panose="020F0502020204030204" pitchFamily="34" charset="0"/>
              </a:rPr>
              <a:t>Materials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1600" b="0" i="0" u="none" strike="noStrike" cap="none" normalizeH="0" baseline="0" dirty="0" smtClean="0">
                <a:ln>
                  <a:noFill/>
                </a:ln>
                <a:solidFill>
                  <a:srgbClr val="000000"/>
                </a:solidFill>
                <a:effectLst/>
                <a:latin typeface="Calibri" panose="020F0502020204030204" pitchFamily="34" charset="0"/>
              </a:rPr>
              <a:t>6 healthy sheep</a:t>
            </a:r>
            <a:endParaRPr kumimoji="0" lang="en-GB" altLang="en-US" sz="1600" b="1" i="0" u="none" strike="noStrike" cap="none" normalizeH="0" baseline="0" dirty="0" smtClean="0">
              <a:ln>
                <a:noFill/>
              </a:ln>
              <a:solidFill>
                <a:srgbClr val="C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1600" b="0" i="0" u="none" strike="noStrike" cap="none" normalizeH="0" baseline="0" dirty="0" smtClean="0">
                <a:ln>
                  <a:noFill/>
                </a:ln>
                <a:solidFill>
                  <a:srgbClr val="000000"/>
                </a:solidFill>
                <a:effectLst/>
                <a:latin typeface="Calibri" panose="020F0502020204030204" pitchFamily="34" charset="0"/>
              </a:rPr>
              <a:t>Agar plates</a:t>
            </a:r>
            <a:endParaRPr kumimoji="0" lang="en-GB" altLang="en-US" sz="1600" b="1" i="0" u="none" strike="noStrike" cap="none" normalizeH="0" baseline="0" dirty="0" smtClean="0">
              <a:ln>
                <a:noFill/>
              </a:ln>
              <a:solidFill>
                <a:srgbClr val="C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1600" b="0" i="0" u="none" strike="noStrike" cap="none" normalizeH="0" baseline="0" dirty="0" smtClean="0">
                <a:ln>
                  <a:noFill/>
                </a:ln>
                <a:solidFill>
                  <a:srgbClr val="000000"/>
                </a:solidFill>
                <a:effectLst/>
                <a:latin typeface="Calibri" panose="020F0502020204030204" pitchFamily="34" charset="0"/>
              </a:rPr>
              <a:t>Disposable brushes for swabbing</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3" name="TextBox 12"/>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7892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5870575"/>
            <a:ext cx="2286000" cy="83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2"/>
          <p:cNvSpPr txBox="1">
            <a:spLocks noChangeArrowheads="1"/>
          </p:cNvSpPr>
          <p:nvPr/>
        </p:nvSpPr>
        <p:spPr bwMode="auto">
          <a:xfrm>
            <a:off x="1447800" y="76200"/>
            <a:ext cx="6484938" cy="6197600"/>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C00000"/>
                </a:solidFill>
                <a:effectLst/>
                <a:latin typeface="Calibri" panose="020F0502020204030204" pitchFamily="34" charset="0"/>
              </a:rPr>
              <a:t>Results </a:t>
            </a:r>
            <a:r>
              <a:rPr kumimoji="0" lang="en-GB" altLang="en-US" sz="1200" b="0" i="0" u="none" strike="noStrike" cap="none" normalizeH="0" baseline="0" dirty="0" smtClean="0">
                <a:ln>
                  <a:noFill/>
                </a:ln>
                <a:solidFill>
                  <a:srgbClr val="000000"/>
                </a:solidFill>
                <a:effectLst/>
                <a:latin typeface="Calibri" panose="020F0502020204030204" pitchFamily="34" charset="0"/>
              </a:rPr>
              <a:t>Different types of bacteria grew on the agar plates. Laura identified the different bacteria and    counted how many of each type were growing.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pic>
        <p:nvPicPr>
          <p:cNvPr id="2051" name="Picture 3" descr="Roslin col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463" y="5894387"/>
            <a:ext cx="1047750" cy="379413"/>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descr="Uo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5275262"/>
            <a:ext cx="1636712" cy="53498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descr="Lung bacteria plates"/>
          <p:cNvPicPr>
            <a:picLocks noChangeAspect="1" noChangeArrowheads="1"/>
          </p:cNvPicPr>
          <p:nvPr/>
        </p:nvPicPr>
        <p:blipFill>
          <a:blip r:embed="rId4" cstate="print">
            <a:extLst>
              <a:ext uri="{28A0092B-C50C-407E-A947-70E740481C1C}">
                <a14:useLocalDpi xmlns:a14="http://schemas.microsoft.com/office/drawing/2010/main" val="0"/>
              </a:ext>
            </a:extLst>
          </a:blip>
          <a:srcRect t="49495"/>
          <a:stretch>
            <a:fillRect/>
          </a:stretch>
        </p:blipFill>
        <p:spPr bwMode="auto">
          <a:xfrm>
            <a:off x="3933825" y="628650"/>
            <a:ext cx="1509713" cy="151765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6"/>
          <p:cNvSpPr txBox="1">
            <a:spLocks noChangeArrowheads="1"/>
          </p:cNvSpPr>
          <p:nvPr/>
        </p:nvSpPr>
        <p:spPr bwMode="auto">
          <a:xfrm>
            <a:off x="5516563" y="1063625"/>
            <a:ext cx="2295525" cy="639762"/>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alibri" panose="020F0502020204030204" pitchFamily="34" charset="0"/>
              </a:rPr>
              <a:t>Lung bacteria  growing on an agar plate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55" name="Picture 7" descr="Sheep lung bacteria no 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8163" y="2085975"/>
            <a:ext cx="4733925" cy="2886075"/>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6" name="Picture 8" descr="Image result for bbsrc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1150" y="587057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1150" y="2198687"/>
            <a:ext cx="1185863" cy="299878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10"/>
          <p:cNvSpPr txBox="1">
            <a:spLocks noChangeArrowheads="1"/>
          </p:cNvSpPr>
          <p:nvPr/>
        </p:nvSpPr>
        <p:spPr bwMode="auto">
          <a:xfrm>
            <a:off x="1379538" y="1851025"/>
            <a:ext cx="1576387" cy="347662"/>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Types of Bacteria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t="22838" b="23100"/>
          <a:stretch>
            <a:fillRect/>
          </a:stretch>
        </p:blipFill>
        <p:spPr bwMode="auto">
          <a:xfrm>
            <a:off x="4805363" y="5027612"/>
            <a:ext cx="3295650" cy="118745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5" name="TextBox 14"/>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331835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53" y="648072"/>
            <a:ext cx="9220200" cy="5597814"/>
          </a:xfrm>
          <a:prstGeom prst="rect">
            <a:avLst/>
          </a:prstGeom>
        </p:spPr>
        <p:txBody>
          <a:bodyPr wrap="square">
            <a:spAutoFit/>
          </a:bodyPr>
          <a:lstStyle/>
          <a:p>
            <a:pPr marL="359994" indent="-359994">
              <a:lnSpc>
                <a:spcPct val="119000"/>
              </a:lnSpc>
              <a:spcAft>
                <a:spcPts val="600"/>
              </a:spcAft>
            </a:pPr>
            <a:r>
              <a:rPr lang="en-GB" kern="1400" dirty="0" smtClean="0">
                <a:solidFill>
                  <a:srgbClr val="000000"/>
                </a:solidFill>
                <a:latin typeface="Calibri" panose="020F0502020204030204" pitchFamily="34" charset="0"/>
              </a:rPr>
              <a:t>1</a:t>
            </a:r>
            <a:r>
              <a:rPr lang="en-GB" kern="1400" dirty="0">
                <a:solidFill>
                  <a:srgbClr val="000000"/>
                </a:solidFill>
                <a:latin typeface="Calibri" panose="020F0502020204030204" pitchFamily="34" charset="0"/>
              </a:rPr>
              <a:t>)</a:t>
            </a:r>
            <a:r>
              <a:rPr lang="en-GB" sz="1100" kern="1400" dirty="0">
                <a:solidFill>
                  <a:srgbClr val="000000"/>
                </a:solidFill>
                <a:latin typeface="Calibri" panose="020F0502020204030204" pitchFamily="34" charset="0"/>
              </a:rPr>
              <a:t> </a:t>
            </a:r>
            <a:r>
              <a:rPr lang="en-GB" kern="1400" dirty="0">
                <a:solidFill>
                  <a:srgbClr val="000000"/>
                </a:solidFill>
                <a:latin typeface="Calibri" panose="020F0502020204030204" pitchFamily="34" charset="0"/>
              </a:rPr>
              <a:t>What did Laura use to collect the bacteria? What else could she use?</a:t>
            </a:r>
            <a:endParaRPr lang="en-GB" sz="1100" kern="1400" dirty="0">
              <a:solidFill>
                <a:srgbClr val="000000"/>
              </a:solidFill>
              <a:latin typeface="Calibri" panose="020F0502020204030204" pitchFamily="34" charset="0"/>
            </a:endParaRPr>
          </a:p>
          <a:p>
            <a:pPr>
              <a:lnSpc>
                <a:spcPct val="119000"/>
              </a:lnSpc>
              <a:spcAft>
                <a:spcPts val="600"/>
              </a:spcAft>
            </a:pPr>
            <a:endParaRPr lang="en-GB" sz="1100" kern="1400" dirty="0">
              <a:solidFill>
                <a:srgbClr val="000000"/>
              </a:solidFill>
              <a:latin typeface="Calibri" panose="020F0502020204030204" pitchFamily="34" charset="0"/>
            </a:endParaRPr>
          </a:p>
          <a:p>
            <a:pPr marL="359994" indent="-359994">
              <a:lnSpc>
                <a:spcPct val="119000"/>
              </a:lnSpc>
              <a:spcAft>
                <a:spcPts val="600"/>
              </a:spcAft>
            </a:pPr>
            <a:r>
              <a:rPr lang="en-GB" kern="1400" dirty="0">
                <a:solidFill>
                  <a:srgbClr val="000000"/>
                </a:solidFill>
                <a:latin typeface="Calibri" panose="020F0502020204030204" pitchFamily="34" charset="0"/>
              </a:rPr>
              <a:t>2)</a:t>
            </a:r>
            <a:r>
              <a:rPr lang="en-GB" sz="1100" kern="1400" dirty="0">
                <a:solidFill>
                  <a:srgbClr val="000000"/>
                </a:solidFill>
                <a:latin typeface="Calibri" panose="020F0502020204030204" pitchFamily="34" charset="0"/>
              </a:rPr>
              <a:t> </a:t>
            </a:r>
            <a:r>
              <a:rPr lang="en-GB" kern="1400" dirty="0">
                <a:solidFill>
                  <a:srgbClr val="000000"/>
                </a:solidFill>
                <a:latin typeface="Calibri" panose="020F0502020204030204" pitchFamily="34" charset="0"/>
              </a:rPr>
              <a:t>Why were the sheep put to sleep using an anaesthetic</a:t>
            </a:r>
            <a:r>
              <a:rPr lang="en-GB" kern="1400" dirty="0" smtClean="0">
                <a:solidFill>
                  <a:srgbClr val="000000"/>
                </a:solidFill>
                <a:latin typeface="Calibri" panose="020F0502020204030204" pitchFamily="34" charset="0"/>
              </a:rPr>
              <a:t>?</a:t>
            </a:r>
          </a:p>
          <a:p>
            <a:pPr marL="359994" indent="-359994">
              <a:lnSpc>
                <a:spcPct val="119000"/>
              </a:lnSpc>
              <a:spcAft>
                <a:spcPts val="600"/>
              </a:spcAft>
            </a:pPr>
            <a:endParaRPr lang="en-GB" sz="1100" kern="1400" dirty="0">
              <a:solidFill>
                <a:srgbClr val="000000"/>
              </a:solidFill>
              <a:latin typeface="Calibri" panose="020F0502020204030204" pitchFamily="34" charset="0"/>
            </a:endParaRPr>
          </a:p>
          <a:p>
            <a:pPr marL="359994" indent="-359994">
              <a:lnSpc>
                <a:spcPct val="119000"/>
              </a:lnSpc>
              <a:spcAft>
                <a:spcPts val="600"/>
              </a:spcAft>
            </a:pPr>
            <a:r>
              <a:rPr lang="en-GB" kern="1400" dirty="0">
                <a:solidFill>
                  <a:srgbClr val="000000"/>
                </a:solidFill>
                <a:latin typeface="Calibri" panose="020F0502020204030204" pitchFamily="34" charset="0"/>
              </a:rPr>
              <a:t>3)</a:t>
            </a:r>
            <a:r>
              <a:rPr lang="en-GB" sz="1100" kern="1400" dirty="0">
                <a:solidFill>
                  <a:srgbClr val="000000"/>
                </a:solidFill>
                <a:latin typeface="Calibri" panose="020F0502020204030204" pitchFamily="34" charset="0"/>
              </a:rPr>
              <a:t> </a:t>
            </a:r>
            <a:r>
              <a:rPr lang="en-GB" kern="1400" dirty="0">
                <a:solidFill>
                  <a:srgbClr val="000000"/>
                </a:solidFill>
                <a:latin typeface="Calibri" panose="020F0502020204030204" pitchFamily="34" charset="0"/>
              </a:rPr>
              <a:t>Why did Laura study more than one sheep ?</a:t>
            </a:r>
            <a:endParaRPr lang="en-GB" sz="1100" kern="1400" dirty="0">
              <a:solidFill>
                <a:srgbClr val="000000"/>
              </a:solidFill>
              <a:latin typeface="Calibri" panose="020F0502020204030204" pitchFamily="34" charset="0"/>
            </a:endParaRPr>
          </a:p>
          <a:p>
            <a:pPr>
              <a:lnSpc>
                <a:spcPct val="119000"/>
              </a:lnSpc>
              <a:spcAft>
                <a:spcPts val="600"/>
              </a:spcAft>
            </a:pPr>
            <a:endParaRPr lang="en-GB" sz="1100"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4) </a:t>
            </a:r>
            <a:r>
              <a:rPr lang="en-GB" kern="1400" dirty="0" smtClean="0">
                <a:solidFill>
                  <a:srgbClr val="000000"/>
                </a:solidFill>
                <a:latin typeface="Calibri" panose="020F0502020204030204" pitchFamily="34" charset="0"/>
              </a:rPr>
              <a:t>Why </a:t>
            </a:r>
            <a:r>
              <a:rPr lang="en-GB" kern="1400" dirty="0">
                <a:solidFill>
                  <a:srgbClr val="000000"/>
                </a:solidFill>
                <a:latin typeface="Calibri" panose="020F0502020204030204" pitchFamily="34" charset="0"/>
              </a:rPr>
              <a:t>did Laura only look at healthy sheep</a:t>
            </a:r>
            <a:r>
              <a:rPr lang="en-GB" kern="1400" dirty="0" smtClean="0">
                <a:solidFill>
                  <a:srgbClr val="000000"/>
                </a:solidFill>
                <a:latin typeface="Calibri" panose="020F0502020204030204" pitchFamily="34" charset="0"/>
              </a:rPr>
              <a:t>?</a:t>
            </a:r>
            <a:endParaRPr lang="en-GB" sz="1100"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sz="1100"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5) </a:t>
            </a:r>
            <a:r>
              <a:rPr lang="en-GB" kern="1400" dirty="0" smtClean="0">
                <a:solidFill>
                  <a:srgbClr val="000000"/>
                </a:solidFill>
                <a:latin typeface="Calibri" panose="020F0502020204030204" pitchFamily="34" charset="0"/>
              </a:rPr>
              <a:t>Look </a:t>
            </a:r>
            <a:r>
              <a:rPr lang="en-GB" kern="1400" dirty="0">
                <a:solidFill>
                  <a:srgbClr val="000000"/>
                </a:solidFill>
                <a:latin typeface="Calibri" panose="020F0502020204030204" pitchFamily="34" charset="0"/>
              </a:rPr>
              <a:t>at the results section. Answer true or false to the following statements and correct the false ones:</a:t>
            </a:r>
            <a:endParaRPr lang="en-GB" sz="1100"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kern="1400" dirty="0" smtClean="0">
              <a:solidFill>
                <a:srgbClr val="000000"/>
              </a:solidFill>
              <a:latin typeface="Calibri" panose="020F0502020204030204" pitchFamily="34" charset="0"/>
            </a:endParaRPr>
          </a:p>
          <a:p>
            <a:pPr>
              <a:lnSpc>
                <a:spcPct val="119000"/>
              </a:lnSpc>
              <a:spcAft>
                <a:spcPts val="600"/>
              </a:spcAft>
            </a:pPr>
            <a:endParaRPr lang="en-GB" sz="1100" kern="1400" dirty="0">
              <a:solidFill>
                <a:srgbClr val="000000"/>
              </a:solidFill>
              <a:latin typeface="Calibri" panose="020F0502020204030204" pitchFamily="34" charset="0"/>
            </a:endParaRPr>
          </a:p>
          <a:p>
            <a:pPr>
              <a:lnSpc>
                <a:spcPct val="119000"/>
              </a:lnSpc>
              <a:spcAft>
                <a:spcPts val="600"/>
              </a:spcAft>
            </a:pPr>
            <a:endParaRPr lang="en-GB" sz="1100"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6) </a:t>
            </a:r>
            <a:r>
              <a:rPr lang="en-GB" kern="1400" dirty="0" smtClean="0">
                <a:solidFill>
                  <a:srgbClr val="000000"/>
                </a:solidFill>
                <a:latin typeface="Calibri" panose="020F0502020204030204" pitchFamily="34" charset="0"/>
              </a:rPr>
              <a:t>Laura’s </a:t>
            </a:r>
            <a:r>
              <a:rPr lang="en-GB" kern="1400" dirty="0">
                <a:solidFill>
                  <a:srgbClr val="000000"/>
                </a:solidFill>
                <a:latin typeface="Calibri" panose="020F0502020204030204" pitchFamily="34" charset="0"/>
              </a:rPr>
              <a:t>conclusion is: </a:t>
            </a:r>
            <a:r>
              <a:rPr lang="en-GB" i="1" kern="1400" dirty="0">
                <a:solidFill>
                  <a:srgbClr val="000000"/>
                </a:solidFill>
                <a:latin typeface="Calibri" panose="020F0502020204030204" pitchFamily="34" charset="0"/>
              </a:rPr>
              <a:t>There are lots of different types of bacteria in different places in sheep lungs</a:t>
            </a:r>
            <a:r>
              <a:rPr lang="en-GB" kern="1400" dirty="0">
                <a:solidFill>
                  <a:srgbClr val="000000"/>
                </a:solidFill>
                <a:latin typeface="Calibri" panose="020F0502020204030204" pitchFamily="34" charset="0"/>
              </a:rPr>
              <a:t>.  Do you agree with her conclusion?  Why/why not?</a:t>
            </a:r>
            <a:endParaRPr lang="en-GB" sz="1100" kern="1400" dirty="0">
              <a:solidFill>
                <a:srgbClr val="000000"/>
              </a:solidFill>
              <a:latin typeface="Calibri" panose="020F0502020204030204" pitchFamily="34" charset="0"/>
            </a:endParaRPr>
          </a:p>
          <a:p>
            <a:pPr>
              <a:lnSpc>
                <a:spcPct val="119000"/>
              </a:lnSpc>
              <a:spcAft>
                <a:spcPts val="600"/>
              </a:spcAft>
            </a:pPr>
            <a:r>
              <a:rPr lang="en-GB" sz="1100" kern="1400" dirty="0">
                <a:solidFill>
                  <a:srgbClr val="000000"/>
                </a:solidFill>
                <a:latin typeface="Calibri" panose="020F0502020204030204" pitchFamily="34" charset="0"/>
              </a:rPr>
              <a:t> </a:t>
            </a:r>
            <a:endParaRPr lang="en-GB" sz="1100" kern="1400" dirty="0">
              <a:ln>
                <a:noFill/>
              </a:ln>
              <a:solidFill>
                <a:srgbClr val="000000"/>
              </a:solidFill>
              <a:effectLst/>
              <a:latin typeface="Calibri" panose="020F0502020204030204" pitchFamily="34" charset="0"/>
            </a:endParaRPr>
          </a:p>
        </p:txBody>
      </p:sp>
      <p:sp>
        <p:nvSpPr>
          <p:cNvPr id="5" name="Title 4"/>
          <p:cNvSpPr>
            <a:spLocks noGrp="1"/>
          </p:cNvSpPr>
          <p:nvPr>
            <p:ph type="ctrTitle"/>
          </p:nvPr>
        </p:nvSpPr>
        <p:spPr>
          <a:xfrm>
            <a:off x="32657" y="0"/>
            <a:ext cx="8291264" cy="648072"/>
          </a:xfrm>
        </p:spPr>
        <p:txBody>
          <a:bodyPr/>
          <a:lstStyle/>
          <a:p>
            <a:r>
              <a:rPr lang="en-GB" dirty="0" smtClean="0"/>
              <a:t>Think &amp; Discuss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54090184"/>
              </p:ext>
            </p:extLst>
          </p:nvPr>
        </p:nvGraphicFramePr>
        <p:xfrm>
          <a:off x="1497457" y="4038600"/>
          <a:ext cx="6149086" cy="1253757"/>
        </p:xfrm>
        <a:graphic>
          <a:graphicData uri="http://schemas.openxmlformats.org/drawingml/2006/table">
            <a:tbl>
              <a:tblPr/>
              <a:tblGrid>
                <a:gridCol w="4331086">
                  <a:extLst>
                    <a:ext uri="{9D8B030D-6E8A-4147-A177-3AD203B41FA5}">
                      <a16:colId xmlns:a16="http://schemas.microsoft.com/office/drawing/2014/main" val="3519663428"/>
                    </a:ext>
                  </a:extLst>
                </a:gridCol>
                <a:gridCol w="1818000">
                  <a:extLst>
                    <a:ext uri="{9D8B030D-6E8A-4147-A177-3AD203B41FA5}">
                      <a16:colId xmlns:a16="http://schemas.microsoft.com/office/drawing/2014/main" val="2786538354"/>
                    </a:ext>
                  </a:extLst>
                </a:gridCol>
              </a:tblGrid>
              <a:tr h="265367">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A) Laura did not find any bacteria in the sheep lungs.</a:t>
                      </a:r>
                      <a:endParaRPr lang="en-GB" sz="1000" kern="140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tcPr>
                </a:tc>
                <a:tc>
                  <a:txBody>
                    <a:bodyPr/>
                    <a:lstStyle/>
                    <a:p>
                      <a:pPr marR="0" indent="0" algn="l" rtl="0">
                        <a:lnSpc>
                          <a:spcPct val="119000"/>
                        </a:lnSpc>
                        <a:spcBef>
                          <a:spcPts val="0"/>
                        </a:spcBef>
                        <a:spcAft>
                          <a:spcPts val="600"/>
                        </a:spcAft>
                      </a:pPr>
                      <a:r>
                        <a:rPr lang="en-GB" sz="1000" kern="1400">
                          <a:ln>
                            <a:noFill/>
                          </a:ln>
                          <a:solidFill>
                            <a:srgbClr val="000000"/>
                          </a:solidFill>
                          <a:effectLst/>
                          <a:latin typeface="Calibri" panose="020F0502020204030204" pitchFamily="34" charset="0"/>
                        </a:rPr>
                        <a:t>………………………………………………..</a:t>
                      </a:r>
                    </a:p>
                  </a:txBody>
                  <a:tcPr marL="36576" marR="36576" marT="36576" marB="36576">
                    <a:lnL>
                      <a:noFill/>
                    </a:lnL>
                    <a:lnR>
                      <a:noFill/>
                    </a:lnR>
                    <a:lnT>
                      <a:noFill/>
                    </a:lnT>
                    <a:lnB>
                      <a:noFill/>
                    </a:lnB>
                  </a:tcPr>
                </a:tc>
                <a:extLst>
                  <a:ext uri="{0D108BD9-81ED-4DB2-BD59-A6C34878D82A}">
                    <a16:rowId xmlns:a16="http://schemas.microsoft.com/office/drawing/2014/main" val="52732460"/>
                  </a:ext>
                </a:extLst>
              </a:tr>
              <a:tr h="298018">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B) Laura looked for bacteria in 19 different places in the sheep lungs.</a:t>
                      </a:r>
                      <a:endParaRPr lang="en-GB" sz="1000" kern="140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tcPr>
                </a:tc>
                <a:tc>
                  <a:txBody>
                    <a:bodyPr/>
                    <a:lstStyle/>
                    <a:p>
                      <a:pPr marR="0" indent="0" algn="l" rtl="0">
                        <a:lnSpc>
                          <a:spcPct val="119000"/>
                        </a:lnSpc>
                        <a:spcBef>
                          <a:spcPts val="0"/>
                        </a:spcBef>
                        <a:spcAft>
                          <a:spcPts val="600"/>
                        </a:spcAft>
                      </a:pPr>
                      <a:r>
                        <a:rPr lang="en-GB" sz="1000" kern="1400">
                          <a:ln>
                            <a:noFill/>
                          </a:ln>
                          <a:solidFill>
                            <a:srgbClr val="000000"/>
                          </a:solidFill>
                          <a:effectLst/>
                          <a:latin typeface="Calibri" panose="020F0502020204030204" pitchFamily="34" charset="0"/>
                        </a:rPr>
                        <a:t>………………………………………………..</a:t>
                      </a:r>
                    </a:p>
                  </a:txBody>
                  <a:tcPr marL="36576" marR="36576" marT="36576" marB="36576">
                    <a:lnL>
                      <a:noFill/>
                    </a:lnL>
                    <a:lnR>
                      <a:noFill/>
                    </a:lnR>
                    <a:lnT>
                      <a:noFill/>
                    </a:lnT>
                    <a:lnB>
                      <a:noFill/>
                    </a:lnB>
                  </a:tcPr>
                </a:tc>
                <a:extLst>
                  <a:ext uri="{0D108BD9-81ED-4DB2-BD59-A6C34878D82A}">
                    <a16:rowId xmlns:a16="http://schemas.microsoft.com/office/drawing/2014/main" val="1103138718"/>
                  </a:ext>
                </a:extLst>
              </a:tr>
              <a:tr h="33299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C) Laura used bar charts to show her results.</a:t>
                      </a:r>
                      <a:endParaRPr lang="en-GB" sz="1000" kern="1400" dirty="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tcPr>
                </a:tc>
                <a:tc>
                  <a:txBody>
                    <a:bodyPr/>
                    <a:lstStyle/>
                    <a:p>
                      <a:pPr marR="0" indent="0" algn="l" rtl="0">
                        <a:lnSpc>
                          <a:spcPct val="119000"/>
                        </a:lnSpc>
                        <a:spcBef>
                          <a:spcPts val="0"/>
                        </a:spcBef>
                        <a:spcAft>
                          <a:spcPts val="600"/>
                        </a:spcAft>
                      </a:pPr>
                      <a:r>
                        <a:rPr lang="en-GB" sz="1000" kern="1400">
                          <a:ln>
                            <a:noFill/>
                          </a:ln>
                          <a:solidFill>
                            <a:srgbClr val="000000"/>
                          </a:solidFill>
                          <a:effectLst/>
                          <a:latin typeface="Calibri" panose="020F0502020204030204" pitchFamily="34" charset="0"/>
                        </a:rPr>
                        <a:t>………………………………………………..</a:t>
                      </a:r>
                    </a:p>
                  </a:txBody>
                  <a:tcPr marL="36576" marR="36576" marT="36576" marB="36576">
                    <a:lnL>
                      <a:noFill/>
                    </a:lnL>
                    <a:lnR>
                      <a:noFill/>
                    </a:lnR>
                    <a:lnT>
                      <a:noFill/>
                    </a:lnT>
                    <a:lnB>
                      <a:noFill/>
                    </a:lnB>
                  </a:tcPr>
                </a:tc>
                <a:extLst>
                  <a:ext uri="{0D108BD9-81ED-4DB2-BD59-A6C34878D82A}">
                    <a16:rowId xmlns:a16="http://schemas.microsoft.com/office/drawing/2014/main" val="1341844081"/>
                  </a:ext>
                </a:extLst>
              </a:tr>
              <a:tr h="331978">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D)  These sheep must all be sick as they have bacteria in their lungs</a:t>
                      </a:r>
                      <a:r>
                        <a:rPr lang="en-GB" sz="1400" kern="1400">
                          <a:ln>
                            <a:noFill/>
                          </a:ln>
                          <a:solidFill>
                            <a:srgbClr val="000000"/>
                          </a:solidFill>
                          <a:effectLst/>
                          <a:latin typeface="Calibri" panose="020F0502020204030204" pitchFamily="34" charset="0"/>
                        </a:rPr>
                        <a:t>.</a:t>
                      </a:r>
                      <a:endParaRPr lang="en-GB" sz="1000" kern="140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tcP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a:t>
                      </a:r>
                    </a:p>
                  </a:txBody>
                  <a:tcPr marL="36576" marR="36576" marT="36576" marB="36576">
                    <a:lnL>
                      <a:noFill/>
                    </a:lnL>
                    <a:lnR>
                      <a:noFill/>
                    </a:lnR>
                    <a:lnT>
                      <a:noFill/>
                    </a:lnT>
                    <a:lnB>
                      <a:noFill/>
                    </a:lnB>
                  </a:tcPr>
                </a:tc>
                <a:extLst>
                  <a:ext uri="{0D108BD9-81ED-4DB2-BD59-A6C34878D82A}">
                    <a16:rowId xmlns:a16="http://schemas.microsoft.com/office/drawing/2014/main" val="3436681056"/>
                  </a:ext>
                </a:extLst>
              </a:tr>
            </a:tbl>
          </a:graphicData>
        </a:graphic>
      </p:graphicFrame>
      <p:sp>
        <p:nvSpPr>
          <p:cNvPr id="7" name="Control 1"/>
          <p:cNvSpPr>
            <a:spLocks noChangeArrowheads="1" noChangeShapeType="1"/>
          </p:cNvSpPr>
          <p:nvPr/>
        </p:nvSpPr>
        <p:spPr bwMode="auto">
          <a:xfrm>
            <a:off x="1905000" y="8229600"/>
            <a:ext cx="6148387" cy="12287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9" name="TextBox 8"/>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342757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aster Bush Science Outreach Centre_2col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3389312" cy="7699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2819400" y="6553200"/>
            <a:ext cx="6248400" cy="10493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0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This resource has been developed by the Easter Bush Science Outreach Centre.</a:t>
            </a:r>
          </a:p>
        </p:txBody>
      </p:sp>
      <p:sp>
        <p:nvSpPr>
          <p:cNvPr id="3" name="Text Box 4"/>
          <p:cNvSpPr txBox="1">
            <a:spLocks noChangeArrowheads="1"/>
          </p:cNvSpPr>
          <p:nvPr/>
        </p:nvSpPr>
        <p:spPr bwMode="auto">
          <a:xfrm>
            <a:off x="228600" y="6553200"/>
            <a:ext cx="3733800"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 Box 5"/>
          <p:cNvSpPr txBox="1">
            <a:spLocks noChangeArrowheads="1"/>
          </p:cNvSpPr>
          <p:nvPr/>
        </p:nvSpPr>
        <p:spPr bwMode="auto">
          <a:xfrm>
            <a:off x="1676400" y="4267200"/>
            <a:ext cx="6096000" cy="906462"/>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rgbClr val="C00000"/>
                </a:solidFill>
                <a:effectLst/>
                <a:latin typeface="Calibri" panose="020F0502020204030204" pitchFamily="34" charset="0"/>
              </a:rPr>
              <a:t>Tweet us your science investigations @</a:t>
            </a:r>
            <a:r>
              <a:rPr kumimoji="0" lang="en-GB" altLang="en-US" sz="2800" b="1" i="0" u="none" strike="noStrike" cap="none" normalizeH="0" baseline="0" dirty="0" err="1" smtClean="0">
                <a:ln>
                  <a:noFill/>
                </a:ln>
                <a:solidFill>
                  <a:srgbClr val="C00000"/>
                </a:solidFill>
                <a:effectLst/>
                <a:latin typeface="Calibri" panose="020F0502020204030204" pitchFamily="34" charset="0"/>
              </a:rPr>
              <a:t>EBSOClab</a:t>
            </a:r>
            <a:r>
              <a:rPr kumimoji="0" lang="en-GB" altLang="en-US" sz="2800" b="1" i="0" u="none" strike="noStrike" cap="none" normalizeH="0" baseline="0" dirty="0" smtClean="0">
                <a:ln>
                  <a:noFill/>
                </a:ln>
                <a:solidFill>
                  <a:srgbClr val="C00000"/>
                </a:solidFill>
                <a:effectLst/>
                <a:latin typeface="Calibri" panose="020F0502020204030204" pitchFamily="34" charset="0"/>
              </a:rPr>
              <a:t> @</a:t>
            </a:r>
            <a:r>
              <a:rPr kumimoji="0" lang="en-GB" altLang="en-US" sz="2800" b="1" i="0" u="none" strike="noStrike" cap="none" normalizeH="0" baseline="0" dirty="0" err="1" smtClean="0">
                <a:ln>
                  <a:noFill/>
                </a:ln>
                <a:solidFill>
                  <a:srgbClr val="C00000"/>
                </a:solidFill>
                <a:effectLst/>
                <a:latin typeface="Calibri" panose="020F0502020204030204" pitchFamily="34" charset="0"/>
              </a:rPr>
              <a:t>GreatSciShare</a:t>
            </a:r>
            <a:r>
              <a:rPr kumimoji="0" lang="en-GB" altLang="en-US" sz="2800" b="1" i="0" u="none" strike="noStrike" cap="none" normalizeH="0" dirty="0" smtClean="0">
                <a:ln>
                  <a:noFill/>
                </a:ln>
                <a:solidFill>
                  <a:srgbClr val="C00000"/>
                </a:solidFill>
                <a:effectLst/>
                <a:latin typeface="Calibri" panose="020F0502020204030204" pitchFamily="34" charset="0"/>
              </a:rPr>
              <a:t> </a:t>
            </a:r>
            <a:r>
              <a:rPr kumimoji="0" lang="en-GB" altLang="en-US" sz="2800" b="1" i="0" u="none" strike="noStrike" cap="none" normalizeH="0" baseline="0" dirty="0" smtClean="0">
                <a:ln>
                  <a:noFill/>
                </a:ln>
                <a:solidFill>
                  <a:srgbClr val="C00000"/>
                </a:solidFill>
                <a:effectLst/>
                <a:latin typeface="Calibri" panose="020F0502020204030204" pitchFamily="34" charset="0"/>
              </a:rPr>
              <a:t>#</a:t>
            </a:r>
            <a:r>
              <a:rPr kumimoji="0" lang="en-GB" altLang="en-US" sz="2800" b="1" i="0" u="none" strike="noStrike" cap="none" normalizeH="0" baseline="0" dirty="0" err="1" smtClean="0">
                <a:ln>
                  <a:noFill/>
                </a:ln>
                <a:solidFill>
                  <a:srgbClr val="C00000"/>
                </a:solidFill>
                <a:effectLst/>
                <a:latin typeface="Calibri" panose="020F0502020204030204" pitchFamily="34" charset="0"/>
              </a:rPr>
              <a:t>MicrobeToolkit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8F9E537-8CE3-3449-93F3-CC1A6A4A33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8889"/>
          <a:stretch/>
        </p:blipFill>
        <p:spPr>
          <a:xfrm>
            <a:off x="1670180" y="1930400"/>
            <a:ext cx="6096000" cy="2336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0276" y="0"/>
            <a:ext cx="1267524" cy="802105"/>
          </a:xfrm>
          <a:prstGeom prst="rect">
            <a:avLst/>
          </a:prstGeom>
        </p:spPr>
      </p:pic>
    </p:spTree>
    <p:extLst>
      <p:ext uri="{BB962C8B-B14F-4D97-AF65-F5344CB8AC3E}">
        <p14:creationId xmlns:p14="http://schemas.microsoft.com/office/powerpoint/2010/main" val="228176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7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291264" cy="648072"/>
          </a:xfrm>
        </p:spPr>
        <p:txBody>
          <a:bodyPr/>
          <a:lstStyle/>
          <a:p>
            <a:r>
              <a:rPr lang="en-GB" dirty="0" smtClean="0"/>
              <a:t>What are we going to do?</a:t>
            </a:r>
            <a:endParaRPr lang="en-GB" dirty="0"/>
          </a:p>
        </p:txBody>
      </p:sp>
      <p:sp>
        <p:nvSpPr>
          <p:cNvPr id="3" name="Content Placeholder 2"/>
          <p:cNvSpPr>
            <a:spLocks noGrp="1"/>
          </p:cNvSpPr>
          <p:nvPr>
            <p:ph sz="half" idx="10"/>
          </p:nvPr>
        </p:nvSpPr>
        <p:spPr>
          <a:xfrm>
            <a:off x="304800" y="1295400"/>
            <a:ext cx="3962400" cy="3657600"/>
          </a:xfrm>
        </p:spPr>
        <p:txBody>
          <a:bodyPr/>
          <a:lstStyle/>
          <a:p>
            <a:endParaRPr lang="en-GB" dirty="0"/>
          </a:p>
        </p:txBody>
      </p:sp>
      <p:pic>
        <p:nvPicPr>
          <p:cNvPr id="4" name="Picture 3"/>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73152" y="1230256"/>
            <a:ext cx="3666744" cy="4646296"/>
          </a:xfrm>
          <a:prstGeom prst="rect">
            <a:avLst/>
          </a:prstGeom>
        </p:spPr>
      </p:pic>
      <p:sp>
        <p:nvSpPr>
          <p:cNvPr id="5" name="TextBox 4"/>
          <p:cNvSpPr txBox="1"/>
          <p:nvPr/>
        </p:nvSpPr>
        <p:spPr>
          <a:xfrm>
            <a:off x="331213" y="1295400"/>
            <a:ext cx="3859788" cy="4339650"/>
          </a:xfrm>
          <a:prstGeom prst="rect">
            <a:avLst/>
          </a:prstGeom>
          <a:noFill/>
        </p:spPr>
        <p:txBody>
          <a:bodyPr wrap="square" rtlCol="0">
            <a:spAutoFit/>
          </a:bodyPr>
          <a:lstStyle/>
          <a:p>
            <a:pPr algn="ctr">
              <a:lnSpc>
                <a:spcPct val="150000"/>
              </a:lnSpc>
            </a:pPr>
            <a:r>
              <a:rPr lang="en-GB" sz="2400" dirty="0" smtClean="0">
                <a:solidFill>
                  <a:srgbClr val="000000"/>
                </a:solidFill>
              </a:rPr>
              <a:t>Using a science kit that we have been sent from the Easter Bush Science Outreach Centre, you are going to </a:t>
            </a:r>
            <a:r>
              <a:rPr lang="en-GB" sz="2400" u="sng" dirty="0" smtClean="0">
                <a:solidFill>
                  <a:srgbClr val="000000"/>
                </a:solidFill>
              </a:rPr>
              <a:t>design and do an experiment</a:t>
            </a:r>
            <a:r>
              <a:rPr lang="en-GB" sz="2400" dirty="0" smtClean="0">
                <a:solidFill>
                  <a:srgbClr val="000000"/>
                </a:solidFill>
              </a:rPr>
              <a:t>.</a:t>
            </a:r>
          </a:p>
          <a:p>
            <a:pPr algn="ctr">
              <a:lnSpc>
                <a:spcPct val="150000"/>
              </a:lnSpc>
            </a:pPr>
            <a:endParaRPr lang="en-GB" sz="2400" dirty="0" smtClean="0">
              <a:solidFill>
                <a:srgbClr val="000000"/>
              </a:solidFill>
            </a:endParaRPr>
          </a:p>
          <a:p>
            <a:pPr algn="ctr">
              <a:lnSpc>
                <a:spcPct val="150000"/>
              </a:lnSpc>
            </a:pPr>
            <a:endParaRPr lang="en-GB" sz="2400" dirty="0" smtClean="0">
              <a:solidFill>
                <a:srgbClr val="15A8BC"/>
              </a:solidFill>
            </a:endParaRPr>
          </a:p>
          <a:p>
            <a:pPr algn="ctr"/>
            <a:endParaRPr lang="en-GB" sz="2400" dirty="0" smtClean="0">
              <a:solidFill>
                <a:srgbClr val="15A8BC"/>
              </a:solidFill>
            </a:endParaRPr>
          </a:p>
        </p:txBody>
      </p:sp>
      <p:grpSp>
        <p:nvGrpSpPr>
          <p:cNvPr id="6" name="Group 5"/>
          <p:cNvGrpSpPr/>
          <p:nvPr/>
        </p:nvGrpSpPr>
        <p:grpSpPr>
          <a:xfrm>
            <a:off x="4876800" y="533400"/>
            <a:ext cx="3910798" cy="5509850"/>
            <a:chOff x="4555499" y="620305"/>
            <a:chExt cx="3910798" cy="5509850"/>
          </a:xfrm>
        </p:grpSpPr>
        <p:pic>
          <p:nvPicPr>
            <p:cNvPr id="7" name="F9CFAD2A-DE23-404A-AB07-A18D9FE47108" descr="F9CFAD2A-DE23-404A-AB07-A18D9FE471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5499" y="620305"/>
              <a:ext cx="3910798" cy="293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1019" y="3536368"/>
              <a:ext cx="3885278" cy="2593787"/>
            </a:xfrm>
            <a:prstGeom prst="rect">
              <a:avLst/>
            </a:prstGeom>
          </p:spPr>
        </p:pic>
      </p:grpSp>
      <p:sp>
        <p:nvSpPr>
          <p:cNvPr id="10" name="TextBox 9"/>
          <p:cNvSpPr txBox="1"/>
          <p:nvPr/>
        </p:nvSpPr>
        <p:spPr>
          <a:xfrm>
            <a:off x="889060" y="4445279"/>
            <a:ext cx="3206496" cy="1200329"/>
          </a:xfrm>
          <a:prstGeom prst="rect">
            <a:avLst/>
          </a:prstGeom>
          <a:noFill/>
        </p:spPr>
        <p:txBody>
          <a:bodyPr wrap="square" rtlCol="0">
            <a:spAutoFit/>
          </a:bodyPr>
          <a:lstStyle/>
          <a:p>
            <a:pPr algn="ctr"/>
            <a:r>
              <a:rPr lang="en-GB" sz="2400" dirty="0" smtClean="0">
                <a:solidFill>
                  <a:srgbClr val="C00000"/>
                </a:solidFill>
              </a:rPr>
              <a:t>What do you want to know about microorganisms?</a:t>
            </a:r>
            <a:endParaRPr lang="en-GB" sz="2400" dirty="0">
              <a:solidFill>
                <a:srgbClr val="C0000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2" name="TextBox 11"/>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10485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917" y="75031"/>
            <a:ext cx="8291264" cy="648072"/>
          </a:xfrm>
        </p:spPr>
        <p:txBody>
          <a:bodyPr/>
          <a:lstStyle/>
          <a:p>
            <a:r>
              <a:rPr lang="en-GB" dirty="0" smtClean="0"/>
              <a:t>What are microorganisms?</a:t>
            </a:r>
            <a:endParaRPr lang="en-GB" dirty="0"/>
          </a:p>
        </p:txBody>
      </p:sp>
      <p:grpSp>
        <p:nvGrpSpPr>
          <p:cNvPr id="11" name="Group 10"/>
          <p:cNvGrpSpPr/>
          <p:nvPr/>
        </p:nvGrpSpPr>
        <p:grpSpPr>
          <a:xfrm>
            <a:off x="407568" y="3268280"/>
            <a:ext cx="8334710" cy="2387411"/>
            <a:chOff x="407568" y="3268280"/>
            <a:chExt cx="8334710" cy="2387411"/>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568" y="3268280"/>
              <a:ext cx="2724653" cy="185617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2442" y="3268280"/>
              <a:ext cx="2308894" cy="1856170"/>
            </a:xfrm>
            <a:prstGeom prst="rect">
              <a:avLst/>
            </a:prstGeom>
          </p:spPr>
        </p:pic>
        <p:pic>
          <p:nvPicPr>
            <p:cNvPr id="6" name="Picture 5"/>
            <p:cNvPicPr>
              <a:picLocks noChangeAspect="1"/>
            </p:cNvPicPr>
            <p:nvPr/>
          </p:nvPicPr>
          <p:blipFill>
            <a:blip r:embed="rId5"/>
            <a:stretch>
              <a:fillRect/>
            </a:stretch>
          </p:blipFill>
          <p:spPr>
            <a:xfrm>
              <a:off x="6189578" y="3276600"/>
              <a:ext cx="2552700" cy="1847850"/>
            </a:xfrm>
            <a:prstGeom prst="rect">
              <a:avLst/>
            </a:prstGeom>
          </p:spPr>
        </p:pic>
        <p:sp>
          <p:nvSpPr>
            <p:cNvPr id="7" name="TextBox 6"/>
            <p:cNvSpPr txBox="1"/>
            <p:nvPr/>
          </p:nvSpPr>
          <p:spPr>
            <a:xfrm>
              <a:off x="924925" y="5132471"/>
              <a:ext cx="1689938" cy="523220"/>
            </a:xfrm>
            <a:prstGeom prst="rect">
              <a:avLst/>
            </a:prstGeom>
            <a:noFill/>
          </p:spPr>
          <p:txBody>
            <a:bodyPr wrap="square" rtlCol="0">
              <a:spAutoFit/>
            </a:bodyPr>
            <a:lstStyle/>
            <a:p>
              <a:pPr algn="ctr"/>
              <a:r>
                <a:rPr lang="en-GB" sz="2800" dirty="0" smtClean="0"/>
                <a:t>Bacteria</a:t>
              </a:r>
              <a:endParaRPr lang="en-GB" sz="2800" dirty="0"/>
            </a:p>
          </p:txBody>
        </p:sp>
        <p:sp>
          <p:nvSpPr>
            <p:cNvPr id="8" name="TextBox 7"/>
            <p:cNvSpPr txBox="1"/>
            <p:nvPr/>
          </p:nvSpPr>
          <p:spPr>
            <a:xfrm>
              <a:off x="3811920" y="5132471"/>
              <a:ext cx="1689938" cy="523220"/>
            </a:xfrm>
            <a:prstGeom prst="rect">
              <a:avLst/>
            </a:prstGeom>
            <a:noFill/>
          </p:spPr>
          <p:txBody>
            <a:bodyPr wrap="square" rtlCol="0">
              <a:spAutoFit/>
            </a:bodyPr>
            <a:lstStyle/>
            <a:p>
              <a:pPr algn="ctr"/>
              <a:r>
                <a:rPr lang="en-GB" sz="2800" dirty="0" smtClean="0"/>
                <a:t>Fungi</a:t>
              </a:r>
              <a:endParaRPr lang="en-GB" sz="2800" dirty="0"/>
            </a:p>
          </p:txBody>
        </p:sp>
        <p:sp>
          <p:nvSpPr>
            <p:cNvPr id="9" name="TextBox 8"/>
            <p:cNvSpPr txBox="1"/>
            <p:nvPr/>
          </p:nvSpPr>
          <p:spPr>
            <a:xfrm>
              <a:off x="6757275" y="5124450"/>
              <a:ext cx="1689938" cy="523220"/>
            </a:xfrm>
            <a:prstGeom prst="rect">
              <a:avLst/>
            </a:prstGeom>
            <a:noFill/>
          </p:spPr>
          <p:txBody>
            <a:bodyPr wrap="square" rtlCol="0">
              <a:spAutoFit/>
            </a:bodyPr>
            <a:lstStyle/>
            <a:p>
              <a:pPr algn="ctr"/>
              <a:r>
                <a:rPr lang="en-GB" sz="2800" dirty="0" smtClean="0"/>
                <a:t>Viruses</a:t>
              </a:r>
              <a:endParaRPr lang="en-GB" sz="2800" dirty="0"/>
            </a:p>
          </p:txBody>
        </p:sp>
      </p:grpSp>
      <p:sp>
        <p:nvSpPr>
          <p:cNvPr id="10" name="Rectangle 9"/>
          <p:cNvSpPr/>
          <p:nvPr/>
        </p:nvSpPr>
        <p:spPr>
          <a:xfrm>
            <a:off x="2333881" y="723103"/>
            <a:ext cx="4375108" cy="923330"/>
          </a:xfrm>
          <a:prstGeom prst="rect">
            <a:avLst/>
          </a:prstGeom>
        </p:spPr>
        <p:txBody>
          <a:bodyPr wrap="none">
            <a:spAutoFit/>
          </a:bodyPr>
          <a:lstStyle/>
          <a:p>
            <a:r>
              <a:rPr lang="en-GB" sz="5400" dirty="0" smtClean="0">
                <a:solidFill>
                  <a:srgbClr val="C10D18"/>
                </a:solidFill>
              </a:rPr>
              <a:t>micro</a:t>
            </a:r>
            <a:r>
              <a:rPr lang="en-GB" sz="5400" dirty="0" smtClean="0"/>
              <a:t>organism</a:t>
            </a:r>
            <a:endParaRPr lang="en-GB" sz="5400" dirty="0"/>
          </a:p>
        </p:txBody>
      </p:sp>
      <p:grpSp>
        <p:nvGrpSpPr>
          <p:cNvPr id="22" name="Group 21"/>
          <p:cNvGrpSpPr/>
          <p:nvPr/>
        </p:nvGrpSpPr>
        <p:grpSpPr>
          <a:xfrm>
            <a:off x="1219200" y="1524000"/>
            <a:ext cx="1981200" cy="1032115"/>
            <a:chOff x="1219200" y="1524000"/>
            <a:chExt cx="1981200" cy="1032115"/>
          </a:xfrm>
        </p:grpSpPr>
        <p:cxnSp>
          <p:nvCxnSpPr>
            <p:cNvPr id="13" name="Straight Arrow Connector 12"/>
            <p:cNvCxnSpPr/>
            <p:nvPr/>
          </p:nvCxnSpPr>
          <p:spPr>
            <a:xfrm flipH="1">
              <a:off x="2333881" y="1524000"/>
              <a:ext cx="866519" cy="5334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1219200" y="2032895"/>
              <a:ext cx="1689938" cy="523220"/>
            </a:xfrm>
            <a:prstGeom prst="rect">
              <a:avLst/>
            </a:prstGeom>
            <a:noFill/>
          </p:spPr>
          <p:txBody>
            <a:bodyPr wrap="square" rtlCol="0">
              <a:spAutoFit/>
            </a:bodyPr>
            <a:lstStyle/>
            <a:p>
              <a:pPr algn="ctr"/>
              <a:r>
                <a:rPr lang="en-GB" sz="2800" dirty="0" smtClean="0">
                  <a:solidFill>
                    <a:srgbClr val="C10D18"/>
                  </a:solidFill>
                </a:rPr>
                <a:t>tiny</a:t>
              </a:r>
              <a:endParaRPr lang="en-GB" sz="2800" dirty="0">
                <a:solidFill>
                  <a:srgbClr val="C10D18"/>
                </a:solidFill>
              </a:endParaRPr>
            </a:p>
          </p:txBody>
        </p:sp>
      </p:grpSp>
      <p:grpSp>
        <p:nvGrpSpPr>
          <p:cNvPr id="23" name="Group 22"/>
          <p:cNvGrpSpPr/>
          <p:nvPr/>
        </p:nvGrpSpPr>
        <p:grpSpPr>
          <a:xfrm>
            <a:off x="5035507" y="1524000"/>
            <a:ext cx="2590800" cy="1064641"/>
            <a:chOff x="5035507" y="1524000"/>
            <a:chExt cx="2590800" cy="1064641"/>
          </a:xfrm>
        </p:grpSpPr>
        <p:sp>
          <p:nvSpPr>
            <p:cNvPr id="18" name="TextBox 17"/>
            <p:cNvSpPr txBox="1"/>
            <p:nvPr/>
          </p:nvSpPr>
          <p:spPr>
            <a:xfrm>
              <a:off x="5035507" y="2065421"/>
              <a:ext cx="2590800" cy="523220"/>
            </a:xfrm>
            <a:prstGeom prst="rect">
              <a:avLst/>
            </a:prstGeom>
            <a:noFill/>
          </p:spPr>
          <p:txBody>
            <a:bodyPr wrap="square" rtlCol="0">
              <a:spAutoFit/>
            </a:bodyPr>
            <a:lstStyle/>
            <a:p>
              <a:pPr algn="ctr"/>
              <a:r>
                <a:rPr lang="en-GB" sz="2800" dirty="0"/>
                <a:t>a</a:t>
              </a:r>
              <a:r>
                <a:rPr lang="en-GB" sz="2800" dirty="0" smtClean="0"/>
                <a:t> living thing</a:t>
              </a:r>
              <a:endParaRPr lang="en-GB" sz="2800" dirty="0"/>
            </a:p>
          </p:txBody>
        </p:sp>
        <p:cxnSp>
          <p:nvCxnSpPr>
            <p:cNvPr id="19" name="Straight Arrow Connector 18"/>
            <p:cNvCxnSpPr/>
            <p:nvPr/>
          </p:nvCxnSpPr>
          <p:spPr>
            <a:xfrm>
              <a:off x="5390364" y="1524000"/>
              <a:ext cx="799214"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21" name="TextBox 20"/>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40748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279"/>
            <a:ext cx="8291264" cy="648072"/>
          </a:xfrm>
        </p:spPr>
        <p:txBody>
          <a:bodyPr/>
          <a:lstStyle/>
          <a:p>
            <a:r>
              <a:rPr lang="en-GB" dirty="0"/>
              <a:t>What do we need to see bacteria?</a:t>
            </a:r>
          </a:p>
        </p:txBody>
      </p:sp>
      <p:pic>
        <p:nvPicPr>
          <p:cNvPr id="6" name="Picture 2" descr="Image result for microscope leica 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00200"/>
            <a:ext cx="5243997"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5" name="TextBox 4"/>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26135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291264" cy="648072"/>
          </a:xfrm>
        </p:spPr>
        <p:txBody>
          <a:bodyPr/>
          <a:lstStyle/>
          <a:p>
            <a:r>
              <a:rPr lang="en-GB" dirty="0" smtClean="0"/>
              <a:t>Here are some bacteria growing</a:t>
            </a:r>
            <a:endParaRPr lang="en-GB" dirty="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591" y="1066800"/>
            <a:ext cx="7206818" cy="4029075"/>
          </a:xfrm>
          <a:prstGeom prst="rect">
            <a:avLst/>
          </a:prstGeom>
        </p:spPr>
      </p:pic>
      <p:sp>
        <p:nvSpPr>
          <p:cNvPr id="5" name="Rectangle 4"/>
          <p:cNvSpPr/>
          <p:nvPr/>
        </p:nvSpPr>
        <p:spPr>
          <a:xfrm>
            <a:off x="838200" y="5334000"/>
            <a:ext cx="8023009" cy="830997"/>
          </a:xfrm>
          <a:prstGeom prst="rect">
            <a:avLst/>
          </a:prstGeom>
        </p:spPr>
        <p:txBody>
          <a:bodyPr wrap="square">
            <a:spAutoFit/>
          </a:bodyPr>
          <a:lstStyle/>
          <a:p>
            <a:pPr algn="ctr"/>
            <a:r>
              <a:rPr lang="en-GB" sz="2400" dirty="0" smtClean="0"/>
              <a:t>Bacteria make more of themselves (reproduce) by splitting in half. </a:t>
            </a:r>
            <a:endParaRPr lang="en-GB" sz="3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7" name="TextBox 6"/>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65517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2AE723-118E-6E48-9C10-BBA0802381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7046739">
            <a:off x="1426067" y="190499"/>
            <a:ext cx="6858000" cy="6629400"/>
          </a:xfrm>
          <a:prstGeom prst="ellipse">
            <a:avLst/>
          </a:prstGeom>
          <a:ln>
            <a:noFill/>
          </a:ln>
          <a:effectLst>
            <a:softEdge rad="112500"/>
          </a:effectLst>
        </p:spPr>
      </p:pic>
      <p:cxnSp>
        <p:nvCxnSpPr>
          <p:cNvPr id="5" name="Straight Connector 4">
            <a:extLst>
              <a:ext uri="{FF2B5EF4-FFF2-40B4-BE49-F238E27FC236}">
                <a16:creationId xmlns:a16="http://schemas.microsoft.com/office/drawing/2014/main" id="{8F17645E-2999-1A4D-AAC9-C2916B1A5122}"/>
              </a:ext>
            </a:extLst>
          </p:cNvPr>
          <p:cNvCxnSpPr>
            <a:cxnSpLocks/>
          </p:cNvCxnSpPr>
          <p:nvPr/>
        </p:nvCxnSpPr>
        <p:spPr>
          <a:xfrm>
            <a:off x="4855068" y="419100"/>
            <a:ext cx="97932" cy="621030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A9A43A3D-B692-134E-84FE-1C105CA16560}"/>
              </a:ext>
            </a:extLst>
          </p:cNvPr>
          <p:cNvCxnSpPr>
            <a:cxnSpLocks/>
          </p:cNvCxnSpPr>
          <p:nvPr/>
        </p:nvCxnSpPr>
        <p:spPr>
          <a:xfrm flipV="1">
            <a:off x="1752600" y="3505200"/>
            <a:ext cx="6400800" cy="7620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20216" y="0"/>
            <a:ext cx="8291264" cy="648072"/>
          </a:xfrm>
          <a:prstGeom prst="rect">
            <a:avLst/>
          </a:prstGeom>
        </p:spPr>
        <p:txBody>
          <a:bodyPr>
            <a:normAutofit/>
          </a:bodyPr>
          <a:lstStyle>
            <a:lvl1pPr algn="l" defTabSz="914400" rtl="0" eaLnBrk="1" latinLnBrk="0" hangingPunct="1">
              <a:spcBef>
                <a:spcPct val="0"/>
              </a:spcBef>
              <a:buNone/>
              <a:defRPr sz="3200" b="1" kern="1200" baseline="0">
                <a:solidFill>
                  <a:srgbClr val="C10D18"/>
                </a:solidFill>
                <a:latin typeface="+mn-lt"/>
                <a:ea typeface="Adobe Fan Heiti Std B" pitchFamily="34" charset="-128"/>
                <a:cs typeface="+mj-cs"/>
              </a:defRPr>
            </a:lvl1pPr>
          </a:lstStyle>
          <a:p>
            <a:r>
              <a:rPr lang="en-GB" dirty="0" smtClean="0"/>
              <a:t>We can grow bacteria on agar plates</a:t>
            </a:r>
            <a:endParaRPr lang="en-GB" dirty="0"/>
          </a:p>
        </p:txBody>
      </p:sp>
      <p:sp>
        <p:nvSpPr>
          <p:cNvPr id="8" name="Rectangle 7"/>
          <p:cNvSpPr/>
          <p:nvPr/>
        </p:nvSpPr>
        <p:spPr>
          <a:xfrm>
            <a:off x="1981200" y="1935539"/>
            <a:ext cx="5943600" cy="1077218"/>
          </a:xfrm>
          <a:prstGeom prst="rect">
            <a:avLst/>
          </a:prstGeom>
        </p:spPr>
        <p:txBody>
          <a:bodyPr wrap="square">
            <a:spAutoFit/>
          </a:bodyPr>
          <a:lstStyle/>
          <a:p>
            <a:pPr algn="ctr"/>
            <a:r>
              <a:rPr lang="en-GB" sz="3200" b="1" dirty="0">
                <a:solidFill>
                  <a:schemeClr val="bg1"/>
                </a:solidFill>
                <a:latin typeface="arial" panose="020B0604020202020204" pitchFamily="34" charset="0"/>
              </a:rPr>
              <a:t>A colony is </a:t>
            </a:r>
            <a:r>
              <a:rPr lang="en-GB" sz="3200" b="1" dirty="0" smtClean="0">
                <a:solidFill>
                  <a:schemeClr val="bg1"/>
                </a:solidFill>
                <a:latin typeface="arial" panose="020B0604020202020204" pitchFamily="34" charset="0"/>
              </a:rPr>
              <a:t>big group of bacteria.</a:t>
            </a:r>
            <a:endParaRPr lang="en-GB" sz="3200" b="1" dirty="0">
              <a:solidFill>
                <a:schemeClr val="bg1"/>
              </a:solidFill>
            </a:endParaRPr>
          </a:p>
        </p:txBody>
      </p:sp>
      <p:sp>
        <p:nvSpPr>
          <p:cNvPr id="9" name="TextBox 8"/>
          <p:cNvSpPr txBox="1"/>
          <p:nvPr/>
        </p:nvSpPr>
        <p:spPr>
          <a:xfrm>
            <a:off x="1364404" y="5567847"/>
            <a:ext cx="1447800" cy="369332"/>
          </a:xfrm>
          <a:prstGeom prst="rect">
            <a:avLst/>
          </a:prstGeom>
          <a:noFill/>
        </p:spPr>
        <p:txBody>
          <a:bodyPr wrap="square" rtlCol="0">
            <a:spAutoFit/>
          </a:bodyPr>
          <a:lstStyle/>
          <a:p>
            <a:r>
              <a:rPr lang="en-GB" dirty="0" smtClean="0"/>
              <a:t>1 colony</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476" y="0"/>
            <a:ext cx="1267524" cy="802105"/>
          </a:xfrm>
          <a:prstGeom prst="rect">
            <a:avLst/>
          </a:prstGeom>
        </p:spPr>
      </p:pic>
      <p:sp>
        <p:nvSpPr>
          <p:cNvPr id="11" name="TextBox 10"/>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smtClean="0">
                <a:solidFill>
                  <a:srgbClr val="C00000"/>
                </a:solidFill>
              </a:rPr>
              <a:t>#</a:t>
            </a:r>
            <a:r>
              <a:rPr lang="en-GB" sz="1600" dirty="0" err="1" smtClean="0">
                <a:solidFill>
                  <a:srgbClr val="C00000"/>
                </a:solidFill>
              </a:rPr>
              <a:t>Microbe</a:t>
            </a:r>
            <a:r>
              <a:rPr lang="en-GB" sz="1600" dirty="0" err="1" smtClean="0">
                <a:solidFill>
                  <a:srgbClr val="C00000"/>
                </a:solidFill>
              </a:rPr>
              <a:t>Toolkit</a:t>
            </a:r>
            <a:endParaRPr lang="en-GB" sz="1600" dirty="0">
              <a:solidFill>
                <a:srgbClr val="C00000"/>
              </a:solidFill>
            </a:endParaRPr>
          </a:p>
        </p:txBody>
      </p:sp>
    </p:spTree>
    <p:extLst>
      <p:ext uri="{BB962C8B-B14F-4D97-AF65-F5344CB8AC3E}">
        <p14:creationId xmlns:p14="http://schemas.microsoft.com/office/powerpoint/2010/main" val="38759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RDSVS Branding 2014">
  <a:themeElements>
    <a:clrScheme name="CTLGH ">
      <a:dk1>
        <a:srgbClr val="283F78"/>
      </a:dk1>
      <a:lt1>
        <a:srgbClr val="FFFFFF"/>
      </a:lt1>
      <a:dk2>
        <a:srgbClr val="424550"/>
      </a:dk2>
      <a:lt2>
        <a:srgbClr val="FFFFFF"/>
      </a:lt2>
      <a:accent1>
        <a:srgbClr val="64AB30"/>
      </a:accent1>
      <a:accent2>
        <a:srgbClr val="9F3E53"/>
      </a:accent2>
      <a:accent3>
        <a:srgbClr val="9BBB59"/>
      </a:accent3>
      <a:accent4>
        <a:srgbClr val="8064A2"/>
      </a:accent4>
      <a:accent5>
        <a:srgbClr val="4BACC6"/>
      </a:accent5>
      <a:accent6>
        <a:srgbClr val="F79646"/>
      </a:accent6>
      <a:hlink>
        <a:srgbClr val="004263"/>
      </a:hlink>
      <a:folHlink>
        <a:srgbClr val="31859B"/>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10126</TotalTime>
  <Words>2519</Words>
  <Application>Microsoft Office PowerPoint</Application>
  <PresentationFormat>On-screen Show (4:3)</PresentationFormat>
  <Paragraphs>477</Paragraphs>
  <Slides>48</Slides>
  <Notes>45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Adobe Fan Heiti Std B</vt:lpstr>
      <vt:lpstr>Arial</vt:lpstr>
      <vt:lpstr>Arial</vt:lpstr>
      <vt:lpstr>Arial Narrow</vt:lpstr>
      <vt:lpstr>Avenir Black</vt:lpstr>
      <vt:lpstr>Calibri</vt:lpstr>
      <vt:lpstr>Symbol</vt:lpstr>
      <vt:lpstr>Wingdings</vt:lpstr>
      <vt:lpstr>RDSVS Branding 2014</vt:lpstr>
      <vt:lpstr>PowerPoint Presentation</vt:lpstr>
      <vt:lpstr>PowerPoint Presentation</vt:lpstr>
      <vt:lpstr>You are part of Edinburgh’s GSS Satellite!</vt:lpstr>
      <vt:lpstr>What is the Great Science Share?</vt:lpstr>
      <vt:lpstr>What are we going to do?</vt:lpstr>
      <vt:lpstr>What are microorganisms?</vt:lpstr>
      <vt:lpstr>What do we need to see bacteria?</vt:lpstr>
      <vt:lpstr>Here are some bacteria growing</vt:lpstr>
      <vt:lpstr>PowerPoint Presentation</vt:lpstr>
      <vt:lpstr>Where do we find bacteria?</vt:lpstr>
      <vt:lpstr>Are all bacteria bad?</vt:lpstr>
      <vt:lpstr>Today you are going to create your own experiment. To find out something about bacteria. </vt:lpstr>
      <vt:lpstr>What do you want to find out?</vt:lpstr>
      <vt:lpstr>……………………………………………….</vt:lpstr>
      <vt:lpstr>Write your question to make a display!</vt:lpstr>
      <vt:lpstr>Example: We want you to find out which location has the most bacteria!</vt:lpstr>
      <vt:lpstr>PowerPoint Presentation</vt:lpstr>
      <vt:lpstr>We think that ……</vt:lpstr>
      <vt:lpstr>PowerPoint Presentation</vt:lpstr>
      <vt:lpstr>This is what you will do and how…</vt:lpstr>
      <vt:lpstr>PowerPoint Presentation</vt:lpstr>
      <vt:lpstr>Stop and think!</vt:lpstr>
      <vt:lpstr>PowerPoint Presentation</vt:lpstr>
      <vt:lpstr>This is what you will do…</vt:lpstr>
      <vt:lpstr>PowerPoint Presentation</vt:lpstr>
      <vt:lpstr>Gather your equipment (per group) </vt:lpstr>
      <vt:lpstr>Lets’ do it!</vt:lpstr>
      <vt:lpstr>PowerPoint Presentation</vt:lpstr>
      <vt:lpstr>PowerPoint Presentation</vt:lpstr>
      <vt:lpstr>PowerPoint Presentation</vt:lpstr>
      <vt:lpstr>Now wash your hands with soap and hot water</vt:lpstr>
      <vt:lpstr>We will look at your results in a few days!</vt:lpstr>
      <vt:lpstr>What did you see? </vt:lpstr>
      <vt:lpstr>PowerPoint Presentation</vt:lpstr>
      <vt:lpstr>PowerPoint Presentation</vt:lpstr>
      <vt:lpstr>Now wash your hands with soap and hot water</vt:lpstr>
      <vt:lpstr>What did you see? </vt:lpstr>
      <vt:lpstr>Share your science!</vt:lpstr>
      <vt:lpstr>Share your science!</vt:lpstr>
      <vt:lpstr>PowerPoint Presentation</vt:lpstr>
      <vt:lpstr>PowerPoint Presentation</vt:lpstr>
      <vt:lpstr>What does The Roslin Institute do?</vt:lpstr>
      <vt:lpstr>How does it do this?</vt:lpstr>
      <vt:lpstr>PowerPoint Presentation</vt:lpstr>
      <vt:lpstr>PowerPoint Presentation</vt:lpstr>
      <vt:lpstr>Think &amp; Discuss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Threats to mammals</dc:title>
  <dc:creator>MEREDITH Anna</dc:creator>
  <cp:lastModifiedBy>QUOIANI Jayne</cp:lastModifiedBy>
  <cp:revision>140</cp:revision>
  <cp:lastPrinted>2019-05-16T15:31:13Z</cp:lastPrinted>
  <dcterms:created xsi:type="dcterms:W3CDTF">2006-08-16T00:00:00Z</dcterms:created>
  <dcterms:modified xsi:type="dcterms:W3CDTF">2019-05-28T18:56:39Z</dcterms:modified>
</cp:coreProperties>
</file>