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D18"/>
    <a:srgbClr val="000000"/>
    <a:srgbClr val="283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2" autoAdjust="0"/>
    <p:restoredTop sz="91047" autoAdjust="0"/>
  </p:normalViewPr>
  <p:slideViewPr>
    <p:cSldViewPr>
      <p:cViewPr varScale="1">
        <p:scale>
          <a:sx n="63" d="100"/>
          <a:sy n="63" d="100"/>
        </p:scale>
        <p:origin x="7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1542732\Desktop\EpiFarm%20Example%20Data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C10D18"/>
                </a:solidFill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rgbClr val="C10D18"/>
                </a:solidFill>
              </a:rPr>
              <a:t>A</a:t>
            </a:r>
            <a:r>
              <a:rPr lang="en-US" sz="3200" baseline="0">
                <a:solidFill>
                  <a:srgbClr val="C10D18"/>
                </a:solidFill>
              </a:rPr>
              <a:t> line graph to show...</a:t>
            </a:r>
            <a:endParaRPr lang="en-US" sz="3200">
              <a:solidFill>
                <a:srgbClr val="C10D18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C10D1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Example dataset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(Sheet1!$A$10,Sheet1!$A$13,Sheet1!$A$16)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xVal>
          <c:yVal>
            <c:numRef>
              <c:f>(Sheet1!$C$10,Sheet1!$C$13,Sheet1!$C$16)</c:f>
              <c:numCache>
                <c:formatCode>General</c:formatCode>
                <c:ptCount val="3"/>
                <c:pt idx="0">
                  <c:v>16.883333333333333</c:v>
                </c:pt>
                <c:pt idx="1">
                  <c:v>7.4333333333333327</c:v>
                </c:pt>
                <c:pt idx="2">
                  <c:v>4.6000000000000005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71-484A-9CDE-9E18F1A57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370808"/>
        <c:axId val="305363920"/>
      </c:scatterChart>
      <c:valAx>
        <c:axId val="305370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10D1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b="1">
                    <a:solidFill>
                      <a:srgbClr val="C10D18"/>
                    </a:solidFill>
                  </a:rPr>
                  <a:t>Infectivity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C10D1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63920"/>
        <c:crosses val="autoZero"/>
        <c:crossBetween val="midCat"/>
      </c:valAx>
      <c:valAx>
        <c:axId val="3053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b="1" dirty="0">
                    <a:solidFill>
                      <a:srgbClr val="C10D18"/>
                    </a:solidFill>
                  </a:rPr>
                  <a:t>Time</a:t>
                </a:r>
                <a:r>
                  <a:rPr lang="en-GB" sz="2000" b="1" baseline="0" dirty="0">
                    <a:solidFill>
                      <a:srgbClr val="C10D18"/>
                    </a:solidFill>
                  </a:rPr>
                  <a:t> </a:t>
                </a:r>
                <a:r>
                  <a:rPr lang="en-GB" sz="2000" b="1" baseline="0" dirty="0" smtClean="0">
                    <a:solidFill>
                      <a:srgbClr val="C10D18"/>
                    </a:solidFill>
                  </a:rPr>
                  <a:t>until </a:t>
                </a:r>
                <a:r>
                  <a:rPr lang="en-GB" sz="2000" b="1" baseline="0" dirty="0">
                    <a:solidFill>
                      <a:srgbClr val="C10D18"/>
                    </a:solidFill>
                  </a:rPr>
                  <a:t>all hens infected (s)</a:t>
                </a:r>
                <a:endParaRPr lang="en-GB" sz="2000" b="1" dirty="0">
                  <a:solidFill>
                    <a:srgbClr val="C10D18"/>
                  </a:solidFill>
                </a:endParaRPr>
              </a:p>
            </c:rich>
          </c:tx>
          <c:layout>
            <c:manualLayout>
              <c:xMode val="edge"/>
              <c:yMode val="edge"/>
              <c:x val="5.5551181102362203E-4"/>
              <c:y val="0.15087204724409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70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5ABC3-2A56-4C9C-87E7-31035737717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BB86E-5C1E-497A-8738-A50F873004F4}">
      <dgm:prSet phldrT="[Text]" custT="1"/>
      <dgm:spPr>
        <a:xfrm>
          <a:off x="3742434" y="1372661"/>
          <a:ext cx="1115393" cy="54726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6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MATERIALS</a:t>
          </a:r>
        </a:p>
        <a:p>
          <a:pPr algn="ctr"/>
          <a:r>
            <a:rPr lang="en-US" sz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do you need to do your investigation?</a:t>
          </a:r>
        </a:p>
      </dgm:t>
    </dgm:pt>
    <dgm:pt modelId="{096EF5E7-F548-4C06-A04A-534FEFB070C7}" type="parTrans" cxnId="{F62B97E5-8FF4-4784-9837-ED8B6160F82F}">
      <dgm:prSet/>
      <dgm:spPr/>
      <dgm:t>
        <a:bodyPr/>
        <a:lstStyle/>
        <a:p>
          <a:endParaRPr lang="en-US"/>
        </a:p>
      </dgm:t>
    </dgm:pt>
    <dgm:pt modelId="{B7AC6725-8FE1-4446-BDD9-EB381FFBE16F}" type="sibTrans" cxnId="{F62B97E5-8FF4-4784-9837-ED8B6160F82F}">
      <dgm:prSet/>
      <dgm:spPr/>
      <dgm:t>
        <a:bodyPr/>
        <a:lstStyle/>
        <a:p>
          <a:endParaRPr lang="en-US"/>
        </a:p>
      </dgm:t>
    </dgm:pt>
    <dgm:pt modelId="{C77C4BF8-F389-4D01-8594-FF4E6CCDC088}">
      <dgm:prSet phldrT="[Text]" custT="1"/>
      <dgm:spPr>
        <a:xfrm>
          <a:off x="3154417" y="2185083"/>
          <a:ext cx="1571549" cy="80305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6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METHOD</a:t>
          </a:r>
        </a:p>
        <a:p>
          <a:pPr algn="ctr"/>
          <a:r>
            <a:rPr lang="en-US" sz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How are you going to do your  investigation? What ONE thing are you changing? What are you going to measure/observe?</a:t>
          </a:r>
        </a:p>
      </dgm:t>
    </dgm:pt>
    <dgm:pt modelId="{9F4028C1-A2E4-436C-964A-814A67753FCC}" type="parTrans" cxnId="{21EA9E8C-495E-46AC-9377-85F8D983FCC4}">
      <dgm:prSet/>
      <dgm:spPr/>
      <dgm:t>
        <a:bodyPr/>
        <a:lstStyle/>
        <a:p>
          <a:endParaRPr lang="en-US"/>
        </a:p>
      </dgm:t>
    </dgm:pt>
    <dgm:pt modelId="{6D7BA1FF-79E9-4A1A-AF4A-76FB8C7EE496}" type="sibTrans" cxnId="{21EA9E8C-495E-46AC-9377-85F8D983FCC4}">
      <dgm:prSet/>
      <dgm:spPr/>
      <dgm:t>
        <a:bodyPr/>
        <a:lstStyle/>
        <a:p>
          <a:endParaRPr lang="en-US"/>
        </a:p>
      </dgm:t>
    </dgm:pt>
    <dgm:pt modelId="{8AFEACE1-BC91-44FD-A225-D7FE1E0CBE92}">
      <dgm:prSet phldrT="[Text]" custT="1"/>
      <dgm:spPr>
        <a:xfrm>
          <a:off x="1112102" y="2460557"/>
          <a:ext cx="1689577" cy="64141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6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pPr algn="ctr"/>
          <a:r>
            <a:rPr lang="en-US" sz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did you see? Can you measure it? Can you make a table or a graph of your results? </a:t>
          </a:r>
        </a:p>
      </dgm:t>
    </dgm:pt>
    <dgm:pt modelId="{53D2BFDE-0CDD-4C30-977E-6C249BE5607D}" type="parTrans" cxnId="{8A060320-1E88-4AA8-A7FF-FD7FD5F1E044}">
      <dgm:prSet/>
      <dgm:spPr/>
      <dgm:t>
        <a:bodyPr/>
        <a:lstStyle/>
        <a:p>
          <a:endParaRPr lang="en-US"/>
        </a:p>
      </dgm:t>
    </dgm:pt>
    <dgm:pt modelId="{1184D6ED-D2B8-460B-8E50-0F04A14F2EE5}" type="sibTrans" cxnId="{8A060320-1E88-4AA8-A7FF-FD7FD5F1E044}">
      <dgm:prSet/>
      <dgm:spPr/>
      <dgm:t>
        <a:bodyPr/>
        <a:lstStyle/>
        <a:p>
          <a:endParaRPr lang="en-US"/>
        </a:p>
      </dgm:t>
    </dgm:pt>
    <dgm:pt modelId="{9D9C943F-F15A-4B9A-8DC9-E467A6481A26}">
      <dgm:prSet phldrT="[Text]" custT="1"/>
      <dgm:spPr>
        <a:xfrm>
          <a:off x="533719" y="1517435"/>
          <a:ext cx="1362176" cy="65761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sz="16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CONCLUSION</a:t>
          </a:r>
        </a:p>
        <a:p>
          <a:pPr algn="ctr"/>
          <a:r>
            <a:rPr lang="en-US" sz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did you find out? Was your hypothesis correct? If not, why do you think this is?</a:t>
          </a:r>
          <a:endParaRPr lang="en-US" sz="10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B8A6F4D-BA81-4048-8836-46EEC50F74BC}" type="parTrans" cxnId="{E6391E20-7B70-4379-92FA-9EEEE77F66F1}">
      <dgm:prSet/>
      <dgm:spPr/>
      <dgm:t>
        <a:bodyPr/>
        <a:lstStyle/>
        <a:p>
          <a:endParaRPr lang="en-US"/>
        </a:p>
      </dgm:t>
    </dgm:pt>
    <dgm:pt modelId="{7459D77A-7277-40FF-B0F8-574171FFF9B9}" type="sibTrans" cxnId="{E6391E20-7B70-4379-92FA-9EEEE77F66F1}">
      <dgm:prSet/>
      <dgm:spPr/>
      <dgm:t>
        <a:bodyPr/>
        <a:lstStyle/>
        <a:p>
          <a:endParaRPr lang="en-US"/>
        </a:p>
      </dgm:t>
    </dgm:pt>
    <dgm:pt modelId="{F1697448-5803-4E9F-BF2D-CE3F4E955F16}">
      <dgm:prSet phldrT="[Text]" custT="1"/>
      <dgm:spPr>
        <a:xfrm>
          <a:off x="3543589" y="375407"/>
          <a:ext cx="1192551" cy="62091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HYPOTHESIS</a:t>
          </a:r>
        </a:p>
        <a:p>
          <a:r>
            <a:rPr lang="en-US" sz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do you think the result will be?</a:t>
          </a:r>
        </a:p>
      </dgm:t>
    </dgm:pt>
    <dgm:pt modelId="{A4841BBB-611B-4311-AAC3-85E3D313F09B}" type="parTrans" cxnId="{DEE461E3-75E6-4352-8655-8C1F5FFD1E10}">
      <dgm:prSet/>
      <dgm:spPr/>
      <dgm:t>
        <a:bodyPr/>
        <a:lstStyle/>
        <a:p>
          <a:endParaRPr lang="en-US"/>
        </a:p>
      </dgm:t>
    </dgm:pt>
    <dgm:pt modelId="{2C89F091-0C3E-4D2A-8ACD-ECB42976297C}" type="sibTrans" cxnId="{DEE461E3-75E6-4352-8655-8C1F5FFD1E10}">
      <dgm:prSet/>
      <dgm:spPr/>
      <dgm:t>
        <a:bodyPr/>
        <a:lstStyle/>
        <a:p>
          <a:endParaRPr lang="en-US"/>
        </a:p>
      </dgm:t>
    </dgm:pt>
    <dgm:pt modelId="{2489F039-1585-42C7-A8CC-420F949D80F1}">
      <dgm:prSet phldrT="[Text]" custT="1"/>
      <dgm:spPr>
        <a:xfrm>
          <a:off x="2313316" y="-76341"/>
          <a:ext cx="983158" cy="49157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QUESTION</a:t>
          </a:r>
          <a:endParaRPr lang="en-US" sz="1600" b="1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  <a:p>
          <a:r>
            <a:rPr lang="en-US" sz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do you want to find out?</a:t>
          </a:r>
        </a:p>
      </dgm:t>
    </dgm:pt>
    <dgm:pt modelId="{EF5915B8-5DD7-45FC-8655-BB04B82495B3}" type="parTrans" cxnId="{13BE5D43-C790-41CA-A622-3AB78CC095B0}">
      <dgm:prSet/>
      <dgm:spPr/>
      <dgm:t>
        <a:bodyPr/>
        <a:lstStyle/>
        <a:p>
          <a:endParaRPr lang="en-US"/>
        </a:p>
      </dgm:t>
    </dgm:pt>
    <dgm:pt modelId="{DBE59029-6E02-46D1-A474-6B99AC413155}" type="sibTrans" cxnId="{13BE5D43-C790-41CA-A622-3AB78CC095B0}">
      <dgm:prSet/>
      <dgm:spPr>
        <a:xfrm>
          <a:off x="1196712" y="-99667"/>
          <a:ext cx="3216366" cy="3216366"/>
        </a:xfrm>
        <a:prstGeom prst="circularArrow">
          <a:avLst>
            <a:gd name="adj1" fmla="val 5544"/>
            <a:gd name="adj2" fmla="val 330680"/>
            <a:gd name="adj3" fmla="val 14541341"/>
            <a:gd name="adj4" fmla="val 16935624"/>
            <a:gd name="adj5" fmla="val 5757"/>
          </a:avLst>
        </a:prstGeom>
        <a:solidFill>
          <a:srgbClr val="C00000">
            <a:alpha val="2902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F15308F-88DB-491A-B15B-B232DD9A44E5}">
      <dgm:prSet custT="1"/>
      <dgm:spPr>
        <a:xfrm>
          <a:off x="409849" y="391144"/>
          <a:ext cx="1705121" cy="83002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REFLECTION</a:t>
          </a:r>
        </a:p>
        <a:p>
          <a:r>
            <a:rPr lang="en-US" sz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If you could repeat this investigation is there anything you would change? If you could do another investigation what would your question be?</a:t>
          </a:r>
          <a:endParaRPr lang="en-US" sz="10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6279AFF-B6E7-4AC7-A786-9EDF3A38CE06}" type="parTrans" cxnId="{847923E4-3712-4490-8114-C71303D45FF4}">
      <dgm:prSet/>
      <dgm:spPr/>
      <dgm:t>
        <a:bodyPr/>
        <a:lstStyle/>
        <a:p>
          <a:endParaRPr lang="en-US"/>
        </a:p>
      </dgm:t>
    </dgm:pt>
    <dgm:pt modelId="{F745F4B5-E861-4A9E-9315-048CA07393AB}" type="sibTrans" cxnId="{847923E4-3712-4490-8114-C71303D45FF4}">
      <dgm:prSet/>
      <dgm:spPr/>
      <dgm:t>
        <a:bodyPr/>
        <a:lstStyle/>
        <a:p>
          <a:endParaRPr lang="en-US"/>
        </a:p>
      </dgm:t>
    </dgm:pt>
    <dgm:pt modelId="{361C9F6D-38B3-48CD-B2B3-89E9E4E5753C}" type="pres">
      <dgm:prSet presAssocID="{3C85ABC3-2A56-4C9C-87E7-3103573771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E79292-E9A7-421A-9AE4-B00C545EE41D}" type="pres">
      <dgm:prSet presAssocID="{3C85ABC3-2A56-4C9C-87E7-310357377173}" presName="cycle" presStyleCnt="0"/>
      <dgm:spPr/>
    </dgm:pt>
    <dgm:pt modelId="{D3B69F82-315C-479D-A863-68B219A96F6C}" type="pres">
      <dgm:prSet presAssocID="{2489F039-1585-42C7-A8CC-420F949D80F1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B26BD-E8FF-424B-8EA6-35228ECDE1DE}" type="pres">
      <dgm:prSet presAssocID="{DBE59029-6E02-46D1-A474-6B99AC41315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D134A36-17C1-4957-A987-60239770EA02}" type="pres">
      <dgm:prSet presAssocID="{F1697448-5803-4E9F-BF2D-CE3F4E955F16}" presName="nodeFollowingNodes" presStyleLbl="node1" presStyleIdx="1" presStyleCnt="7" custScaleX="121298" custScaleY="126311" custRadScaleRad="115588" custRadScaleInc="13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13302-905A-49C8-8459-9E42BAC84C34}" type="pres">
      <dgm:prSet presAssocID="{D8FBB86E-5C1E-497A-8738-A50F873004F4}" presName="nodeFollowingNodes" presStyleLbl="node1" presStyleIdx="2" presStyleCnt="7" custScaleX="113450" custScaleY="111327" custRadScaleRad="109285" custRadScaleInc="-19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A33DE-E136-4364-A353-82E4E9E3C43E}" type="pres">
      <dgm:prSet presAssocID="{C77C4BF8-F389-4D01-8594-FF4E6CCDC088}" presName="nodeFollowingNodes" presStyleLbl="node1" presStyleIdx="3" presStyleCnt="7" custScaleX="159847" custScaleY="163363" custRadScaleRad="112528" custRadScaleInc="-48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74B0B-5623-4650-8420-FA59563EACFC}" type="pres">
      <dgm:prSet presAssocID="{8AFEACE1-BC91-44FD-A225-D7FE1E0CBE92}" presName="nodeFollowingNodes" presStyleLbl="node1" presStyleIdx="4" presStyleCnt="7" custScaleX="171852" custScaleY="130481" custRadScaleRad="111916" custRadScaleInc="17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B66A2-D611-43A3-9909-AF8D935B564A}" type="pres">
      <dgm:prSet presAssocID="{9D9C943F-F15A-4B9A-8DC9-E467A6481A26}" presName="nodeFollowingNodes" presStyleLbl="node1" presStyleIdx="5" presStyleCnt="7" custScaleX="138551" custScaleY="133775" custRadScaleRad="118047" custRadScaleInc="4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2F50A-EEFF-44D3-9D14-063342BF5504}" type="pres">
      <dgm:prSet presAssocID="{AF15308F-88DB-491A-B15B-B232DD9A44E5}" presName="nodeFollowingNodes" presStyleLbl="node1" presStyleIdx="6" presStyleCnt="7" custScaleX="173433" custScaleY="168849" custRadScaleRad="124571" custRadScaleInc="-29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80F87-E6DC-4FE0-8857-8AAA4B21ECE7}" type="presOf" srcId="{2489F039-1585-42C7-A8CC-420F949D80F1}" destId="{D3B69F82-315C-479D-A863-68B219A96F6C}" srcOrd="0" destOrd="0" presId="urn:microsoft.com/office/officeart/2005/8/layout/cycle3"/>
    <dgm:cxn modelId="{B2242111-5347-4A97-9221-D058F12B95E3}" type="presOf" srcId="{3C85ABC3-2A56-4C9C-87E7-310357377173}" destId="{361C9F6D-38B3-48CD-B2B3-89E9E4E5753C}" srcOrd="0" destOrd="0" presId="urn:microsoft.com/office/officeart/2005/8/layout/cycle3"/>
    <dgm:cxn modelId="{DDA0E5B1-908C-481A-9FBB-1AA754A235F1}" type="presOf" srcId="{8AFEACE1-BC91-44FD-A225-D7FE1E0CBE92}" destId="{87C74B0B-5623-4650-8420-FA59563EACFC}" srcOrd="0" destOrd="0" presId="urn:microsoft.com/office/officeart/2005/8/layout/cycle3"/>
    <dgm:cxn modelId="{A1F3B42A-206F-49F7-8CF3-6315EEFF82B8}" type="presOf" srcId="{D8FBB86E-5C1E-497A-8738-A50F873004F4}" destId="{A3E13302-905A-49C8-8459-9E42BAC84C34}" srcOrd="0" destOrd="0" presId="urn:microsoft.com/office/officeart/2005/8/layout/cycle3"/>
    <dgm:cxn modelId="{6971E7AE-4C15-4789-9B56-7271E306BFA0}" type="presOf" srcId="{9D9C943F-F15A-4B9A-8DC9-E467A6481A26}" destId="{00BB66A2-D611-43A3-9909-AF8D935B564A}" srcOrd="0" destOrd="0" presId="urn:microsoft.com/office/officeart/2005/8/layout/cycle3"/>
    <dgm:cxn modelId="{847923E4-3712-4490-8114-C71303D45FF4}" srcId="{3C85ABC3-2A56-4C9C-87E7-310357377173}" destId="{AF15308F-88DB-491A-B15B-B232DD9A44E5}" srcOrd="6" destOrd="0" parTransId="{86279AFF-B6E7-4AC7-A786-9EDF3A38CE06}" sibTransId="{F745F4B5-E861-4A9E-9315-048CA07393AB}"/>
    <dgm:cxn modelId="{13BE5D43-C790-41CA-A622-3AB78CC095B0}" srcId="{3C85ABC3-2A56-4C9C-87E7-310357377173}" destId="{2489F039-1585-42C7-A8CC-420F949D80F1}" srcOrd="0" destOrd="0" parTransId="{EF5915B8-5DD7-45FC-8655-BB04B82495B3}" sibTransId="{DBE59029-6E02-46D1-A474-6B99AC413155}"/>
    <dgm:cxn modelId="{8A060320-1E88-4AA8-A7FF-FD7FD5F1E044}" srcId="{3C85ABC3-2A56-4C9C-87E7-310357377173}" destId="{8AFEACE1-BC91-44FD-A225-D7FE1E0CBE92}" srcOrd="4" destOrd="0" parTransId="{53D2BFDE-0CDD-4C30-977E-6C249BE5607D}" sibTransId="{1184D6ED-D2B8-460B-8E50-0F04A14F2EE5}"/>
    <dgm:cxn modelId="{21EA9E8C-495E-46AC-9377-85F8D983FCC4}" srcId="{3C85ABC3-2A56-4C9C-87E7-310357377173}" destId="{C77C4BF8-F389-4D01-8594-FF4E6CCDC088}" srcOrd="3" destOrd="0" parTransId="{9F4028C1-A2E4-436C-964A-814A67753FCC}" sibTransId="{6D7BA1FF-79E9-4A1A-AF4A-76FB8C7EE496}"/>
    <dgm:cxn modelId="{F62B97E5-8FF4-4784-9837-ED8B6160F82F}" srcId="{3C85ABC3-2A56-4C9C-87E7-310357377173}" destId="{D8FBB86E-5C1E-497A-8738-A50F873004F4}" srcOrd="2" destOrd="0" parTransId="{096EF5E7-F548-4C06-A04A-534FEFB070C7}" sibTransId="{B7AC6725-8FE1-4446-BDD9-EB381FFBE16F}"/>
    <dgm:cxn modelId="{FD83ADC3-366D-4B6F-8D57-F22894020405}" type="presOf" srcId="{F1697448-5803-4E9F-BF2D-CE3F4E955F16}" destId="{AD134A36-17C1-4957-A987-60239770EA02}" srcOrd="0" destOrd="0" presId="urn:microsoft.com/office/officeart/2005/8/layout/cycle3"/>
    <dgm:cxn modelId="{37875A17-F0B4-485A-A312-CBF19578D493}" type="presOf" srcId="{AF15308F-88DB-491A-B15B-B232DD9A44E5}" destId="{7572F50A-EEFF-44D3-9D14-063342BF5504}" srcOrd="0" destOrd="0" presId="urn:microsoft.com/office/officeart/2005/8/layout/cycle3"/>
    <dgm:cxn modelId="{DEE461E3-75E6-4352-8655-8C1F5FFD1E10}" srcId="{3C85ABC3-2A56-4C9C-87E7-310357377173}" destId="{F1697448-5803-4E9F-BF2D-CE3F4E955F16}" srcOrd="1" destOrd="0" parTransId="{A4841BBB-611B-4311-AAC3-85E3D313F09B}" sibTransId="{2C89F091-0C3E-4D2A-8ACD-ECB42976297C}"/>
    <dgm:cxn modelId="{1C069C9D-9021-4A14-ACBA-650B02E934C8}" type="presOf" srcId="{C77C4BF8-F389-4D01-8594-FF4E6CCDC088}" destId="{080A33DE-E136-4364-A353-82E4E9E3C43E}" srcOrd="0" destOrd="0" presId="urn:microsoft.com/office/officeart/2005/8/layout/cycle3"/>
    <dgm:cxn modelId="{E6391E20-7B70-4379-92FA-9EEEE77F66F1}" srcId="{3C85ABC3-2A56-4C9C-87E7-310357377173}" destId="{9D9C943F-F15A-4B9A-8DC9-E467A6481A26}" srcOrd="5" destOrd="0" parTransId="{DB8A6F4D-BA81-4048-8836-46EEC50F74BC}" sibTransId="{7459D77A-7277-40FF-B0F8-574171FFF9B9}"/>
    <dgm:cxn modelId="{AC8749F9-5FEA-4FDA-8D99-080D638374E6}" type="presOf" srcId="{DBE59029-6E02-46D1-A474-6B99AC413155}" destId="{049B26BD-E8FF-424B-8EA6-35228ECDE1DE}" srcOrd="0" destOrd="0" presId="urn:microsoft.com/office/officeart/2005/8/layout/cycle3"/>
    <dgm:cxn modelId="{36A9EAAB-0855-41CF-AEA2-9DC0E74C6918}" type="presParOf" srcId="{361C9F6D-38B3-48CD-B2B3-89E9E4E5753C}" destId="{4EE79292-E9A7-421A-9AE4-B00C545EE41D}" srcOrd="0" destOrd="0" presId="urn:microsoft.com/office/officeart/2005/8/layout/cycle3"/>
    <dgm:cxn modelId="{240E9F7C-1615-4D52-A58B-20342D1BF33D}" type="presParOf" srcId="{4EE79292-E9A7-421A-9AE4-B00C545EE41D}" destId="{D3B69F82-315C-479D-A863-68B219A96F6C}" srcOrd="0" destOrd="0" presId="urn:microsoft.com/office/officeart/2005/8/layout/cycle3"/>
    <dgm:cxn modelId="{3FB443A6-CEB8-41EC-B5FB-49AEAF48BD01}" type="presParOf" srcId="{4EE79292-E9A7-421A-9AE4-B00C545EE41D}" destId="{049B26BD-E8FF-424B-8EA6-35228ECDE1DE}" srcOrd="1" destOrd="0" presId="urn:microsoft.com/office/officeart/2005/8/layout/cycle3"/>
    <dgm:cxn modelId="{A5205DDF-F66E-41A8-8DA8-FB038F34889A}" type="presParOf" srcId="{4EE79292-E9A7-421A-9AE4-B00C545EE41D}" destId="{AD134A36-17C1-4957-A987-60239770EA02}" srcOrd="2" destOrd="0" presId="urn:microsoft.com/office/officeart/2005/8/layout/cycle3"/>
    <dgm:cxn modelId="{C51E6E2C-E13A-41C5-9B47-0AD6D916E137}" type="presParOf" srcId="{4EE79292-E9A7-421A-9AE4-B00C545EE41D}" destId="{A3E13302-905A-49C8-8459-9E42BAC84C34}" srcOrd="3" destOrd="0" presId="urn:microsoft.com/office/officeart/2005/8/layout/cycle3"/>
    <dgm:cxn modelId="{C1B8E79B-F33D-4CAE-8171-826042F653FB}" type="presParOf" srcId="{4EE79292-E9A7-421A-9AE4-B00C545EE41D}" destId="{080A33DE-E136-4364-A353-82E4E9E3C43E}" srcOrd="4" destOrd="0" presId="urn:microsoft.com/office/officeart/2005/8/layout/cycle3"/>
    <dgm:cxn modelId="{DBE04A83-2398-4CF3-B11D-4A2F02AABE24}" type="presParOf" srcId="{4EE79292-E9A7-421A-9AE4-B00C545EE41D}" destId="{87C74B0B-5623-4650-8420-FA59563EACFC}" srcOrd="5" destOrd="0" presId="urn:microsoft.com/office/officeart/2005/8/layout/cycle3"/>
    <dgm:cxn modelId="{EB9DB796-CDC6-4DD9-895B-7BCFD3270E97}" type="presParOf" srcId="{4EE79292-E9A7-421A-9AE4-B00C545EE41D}" destId="{00BB66A2-D611-43A3-9909-AF8D935B564A}" srcOrd="6" destOrd="0" presId="urn:microsoft.com/office/officeart/2005/8/layout/cycle3"/>
    <dgm:cxn modelId="{36BB7923-2887-467E-8A40-FE6CA210C545}" type="presParOf" srcId="{4EE79292-E9A7-421A-9AE4-B00C545EE41D}" destId="{7572F50A-EEFF-44D3-9D14-063342BF550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B26BD-E8FF-424B-8EA6-35228ECDE1DE}">
      <dsp:nvSpPr>
        <dsp:cNvPr id="0" name=""/>
        <dsp:cNvSpPr/>
      </dsp:nvSpPr>
      <dsp:spPr>
        <a:xfrm>
          <a:off x="1580011" y="-155661"/>
          <a:ext cx="4960007" cy="4960007"/>
        </a:xfrm>
        <a:prstGeom prst="circularArrow">
          <a:avLst>
            <a:gd name="adj1" fmla="val 5544"/>
            <a:gd name="adj2" fmla="val 330680"/>
            <a:gd name="adj3" fmla="val 14541341"/>
            <a:gd name="adj4" fmla="val 16935624"/>
            <a:gd name="adj5" fmla="val 5757"/>
          </a:avLst>
        </a:prstGeom>
        <a:solidFill>
          <a:srgbClr val="C00000">
            <a:alpha val="2902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69F82-315C-479D-A863-68B219A96F6C}">
      <dsp:nvSpPr>
        <dsp:cNvPr id="0" name=""/>
        <dsp:cNvSpPr/>
      </dsp:nvSpPr>
      <dsp:spPr>
        <a:xfrm>
          <a:off x="3282238" y="-122202"/>
          <a:ext cx="1555551" cy="777775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QUESTION</a:t>
          </a:r>
          <a:endParaRPr lang="en-US" sz="1600" b="1" kern="12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do you want to find out?</a:t>
          </a:r>
        </a:p>
      </dsp:txBody>
      <dsp:txXfrm>
        <a:off x="3320206" y="-84234"/>
        <a:ext cx="1479615" cy="701839"/>
      </dsp:txXfrm>
    </dsp:sp>
    <dsp:sp modelId="{AD134A36-17C1-4957-A987-60239770EA02}">
      <dsp:nvSpPr>
        <dsp:cNvPr id="0" name=""/>
        <dsp:cNvSpPr/>
      </dsp:nvSpPr>
      <dsp:spPr>
        <a:xfrm>
          <a:off x="5175265" y="571854"/>
          <a:ext cx="1886852" cy="98241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HYPOTHESIS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do you think the result will be?</a:t>
          </a:r>
        </a:p>
      </dsp:txBody>
      <dsp:txXfrm>
        <a:off x="5223223" y="619812"/>
        <a:ext cx="1790936" cy="886500"/>
      </dsp:txXfrm>
    </dsp:sp>
    <dsp:sp modelId="{A3E13302-905A-49C8-8459-9E42BAC84C34}">
      <dsp:nvSpPr>
        <dsp:cNvPr id="0" name=""/>
        <dsp:cNvSpPr/>
      </dsp:nvSpPr>
      <dsp:spPr>
        <a:xfrm>
          <a:off x="5483454" y="2111212"/>
          <a:ext cx="1764773" cy="86587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MATERIALS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do you need to do your investigation?</a:t>
          </a:r>
        </a:p>
      </dsp:txBody>
      <dsp:txXfrm>
        <a:off x="5525722" y="2153480"/>
        <a:ext cx="1680237" cy="781338"/>
      </dsp:txXfrm>
    </dsp:sp>
    <dsp:sp modelId="{080A33DE-E136-4364-A353-82E4E9E3C43E}">
      <dsp:nvSpPr>
        <dsp:cNvPr id="0" name=""/>
        <dsp:cNvSpPr/>
      </dsp:nvSpPr>
      <dsp:spPr>
        <a:xfrm>
          <a:off x="4567521" y="3358933"/>
          <a:ext cx="2486502" cy="127059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METHOD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How are you going to do your  investigation? What ONE thing are you changing? What are you going to measure/observe?</a:t>
          </a:r>
        </a:p>
      </dsp:txBody>
      <dsp:txXfrm>
        <a:off x="4629546" y="3420958"/>
        <a:ext cx="2362452" cy="1146547"/>
      </dsp:txXfrm>
    </dsp:sp>
    <dsp:sp modelId="{87C74B0B-5623-4650-8420-FA59563EACFC}">
      <dsp:nvSpPr>
        <dsp:cNvPr id="0" name=""/>
        <dsp:cNvSpPr/>
      </dsp:nvSpPr>
      <dsp:spPr>
        <a:xfrm>
          <a:off x="1415671" y="3785750"/>
          <a:ext cx="2673246" cy="101484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did you see? Can you measure it? Can you make a table or a graph of your results? </a:t>
          </a:r>
        </a:p>
      </dsp:txBody>
      <dsp:txXfrm>
        <a:off x="1465212" y="3835291"/>
        <a:ext cx="2574164" cy="915767"/>
      </dsp:txXfrm>
    </dsp:sp>
    <dsp:sp modelId="{00BB66A2-D611-43A3-9909-AF8D935B564A}">
      <dsp:nvSpPr>
        <dsp:cNvPr id="0" name=""/>
        <dsp:cNvSpPr/>
      </dsp:nvSpPr>
      <dsp:spPr>
        <a:xfrm>
          <a:off x="530299" y="2332258"/>
          <a:ext cx="2155232" cy="104046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CONCLUSION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What did you find out? Was your hypothesis correct? If not, why do you think this is?</a:t>
          </a:r>
          <a:endParaRPr lang="en-US" sz="10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81091" y="2383050"/>
        <a:ext cx="2053648" cy="938885"/>
      </dsp:txXfrm>
    </dsp:sp>
    <dsp:sp modelId="{7572F50A-EEFF-44D3-9D14-063342BF5504}">
      <dsp:nvSpPr>
        <dsp:cNvPr id="0" name=""/>
        <dsp:cNvSpPr/>
      </dsp:nvSpPr>
      <dsp:spPr>
        <a:xfrm>
          <a:off x="332404" y="591931"/>
          <a:ext cx="2697839" cy="131326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REFLECTION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If you could repeat this investigation is there anything you would change? If you could do another investigation what would your question be?</a:t>
          </a:r>
          <a:endParaRPr lang="en-US" sz="10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96512" y="656039"/>
        <a:ext cx="2569623" cy="118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5AD3-1102-41DA-9F7B-3D22EA351C5B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9689E-5CEB-448E-8DE5-7D951EFF5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6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9689E-5CEB-448E-8DE5-7D951EFF58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8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9689E-5CEB-448E-8DE5-7D951EFF58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6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9689E-5CEB-448E-8DE5-7D951EFF58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8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CHECKPOINT</a:t>
            </a:r>
            <a:r>
              <a:rPr lang="en-GB" baseline="0" dirty="0" smtClean="0"/>
              <a:t> – Make sure all pupils have successfully defined their variables before moving 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9689E-5CEB-448E-8DE5-7D951EFF58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8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Uo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0162EE-5AB9-2E4C-B671-ACB141B9E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3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 (Uo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669280"/>
            <a:ext cx="1105501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C10D18"/>
                </a:solidFill>
                <a:latin typeface="+mn-lt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39075"/>
            <a:ext cx="11074400" cy="3657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D4FA8-39BB-824A-9816-F38B09AB9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8" r="2741" b="15658"/>
          <a:stretch/>
        </p:blipFill>
        <p:spPr>
          <a:xfrm>
            <a:off x="10668001" y="5474225"/>
            <a:ext cx="1219199" cy="1231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E354-2791-2C4A-B191-61ED18117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16667" r="69086" b="16667"/>
          <a:stretch/>
        </p:blipFill>
        <p:spPr>
          <a:xfrm>
            <a:off x="457200" y="579120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J5w97h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bit.ly/2RO7ia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LpXJ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cratch.mit.edu/projects/29323234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27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036" y="381000"/>
            <a:ext cx="7010400" cy="1905000"/>
          </a:xfrm>
          <a:prstGeom prst="roundRect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Q</a:t>
            </a:r>
            <a:r>
              <a:rPr lang="en-GB" sz="3200" dirty="0"/>
              <a:t>uestion: Does how infective the disease is affect how far it spreads?</a:t>
            </a:r>
            <a:endParaRPr lang="en-GB" sz="3200" dirty="0"/>
          </a:p>
        </p:txBody>
      </p:sp>
      <p:sp>
        <p:nvSpPr>
          <p:cNvPr id="25" name="Rectangle 24"/>
          <p:cNvSpPr/>
          <p:nvPr/>
        </p:nvSpPr>
        <p:spPr>
          <a:xfrm>
            <a:off x="10439400" y="5257800"/>
            <a:ext cx="152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07" y="2756647"/>
            <a:ext cx="4281111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274918" y="5334001"/>
            <a:ext cx="2925481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ontent Placeholder 2"/>
          <p:cNvSpPr>
            <a:spLocks noGrp="1"/>
          </p:cNvSpPr>
          <p:nvPr>
            <p:ph sz="half" idx="10"/>
          </p:nvPr>
        </p:nvSpPr>
        <p:spPr>
          <a:xfrm>
            <a:off x="499036" y="2514988"/>
            <a:ext cx="6883400" cy="4228325"/>
          </a:xfrm>
        </p:spPr>
        <p:txBody>
          <a:bodyPr/>
          <a:lstStyle/>
          <a:p>
            <a:r>
              <a:rPr lang="en-GB" sz="2800" dirty="0" smtClean="0"/>
              <a:t>Your hypothesis is what you </a:t>
            </a:r>
            <a:r>
              <a:rPr lang="en-GB" sz="2800" dirty="0" smtClean="0">
                <a:solidFill>
                  <a:srgbClr val="C10D18"/>
                </a:solidFill>
              </a:rPr>
              <a:t>think might happen </a:t>
            </a:r>
            <a:r>
              <a:rPr lang="en-GB" sz="2800" dirty="0" smtClean="0"/>
              <a:t>at the end of the experiment</a:t>
            </a:r>
          </a:p>
          <a:p>
            <a:r>
              <a:rPr lang="en-GB" sz="2800" dirty="0" smtClean="0"/>
              <a:t>Your independent variable is </a:t>
            </a:r>
            <a:r>
              <a:rPr lang="en-GB" sz="2800" dirty="0" smtClean="0">
                <a:solidFill>
                  <a:srgbClr val="C10D18"/>
                </a:solidFill>
              </a:rPr>
              <a:t>the one that you change</a:t>
            </a:r>
          </a:p>
          <a:p>
            <a:r>
              <a:rPr lang="en-GB" sz="2800" dirty="0" smtClean="0"/>
              <a:t>Your dependent variable is </a:t>
            </a:r>
            <a:r>
              <a:rPr lang="en-GB" sz="2800" dirty="0" smtClean="0">
                <a:solidFill>
                  <a:srgbClr val="C10D18"/>
                </a:solidFill>
              </a:rPr>
              <a:t>the one that you measure</a:t>
            </a:r>
          </a:p>
          <a:p>
            <a:r>
              <a:rPr lang="en-GB" sz="2800" dirty="0" smtClean="0"/>
              <a:t>Your controls are the variables that you </a:t>
            </a:r>
            <a:r>
              <a:rPr lang="en-GB" sz="2800" dirty="0" smtClean="0">
                <a:solidFill>
                  <a:srgbClr val="C10D18"/>
                </a:solidFill>
              </a:rPr>
              <a:t>keep the same</a:t>
            </a:r>
            <a:endParaRPr lang="en-GB" sz="2800" dirty="0">
              <a:solidFill>
                <a:srgbClr val="C10D18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52516"/>
            <a:ext cx="1136734" cy="1136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3315" y="1289250"/>
            <a:ext cx="3760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CHANGE THIS AS APPROPRIATE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14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90900" y="685800"/>
            <a:ext cx="5410200" cy="541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 smtClean="0"/>
              <a:t>Go!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3506041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414305"/>
              </p:ext>
            </p:extLst>
          </p:nvPr>
        </p:nvGraphicFramePr>
        <p:xfrm>
          <a:off x="2244890" y="14478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27381" y="669280"/>
            <a:ext cx="11055019" cy="648072"/>
          </a:xfrm>
        </p:spPr>
        <p:txBody>
          <a:bodyPr/>
          <a:lstStyle/>
          <a:p>
            <a:r>
              <a:rPr lang="en-GB" dirty="0" smtClean="0"/>
              <a:t>Graph your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932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11055019" cy="990600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What did you discover?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6724"/>
            <a:ext cx="1981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114800"/>
            <a:ext cx="1903775" cy="190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77279"/>
            <a:ext cx="2488019" cy="2488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8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057400" y="685800"/>
            <a:ext cx="8071193" cy="5142131"/>
          </a:xfrm>
          <a:prstGeom prst="cloud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Thank you!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571877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epidemiology?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10D18"/>
                </a:solidFill>
              </a:rPr>
              <a:t>Epidemiology</a:t>
            </a:r>
            <a:r>
              <a:rPr lang="en-US" sz="2800" dirty="0" smtClean="0"/>
              <a:t> is the study of </a:t>
            </a:r>
            <a:r>
              <a:rPr lang="en-US" sz="2800" dirty="0" smtClean="0">
                <a:solidFill>
                  <a:srgbClr val="C10D18"/>
                </a:solidFill>
              </a:rPr>
              <a:t>patterns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C10D18"/>
                </a:solidFill>
              </a:rPr>
              <a:t>health and disease </a:t>
            </a:r>
            <a:r>
              <a:rPr lang="en-US" sz="2800" dirty="0" smtClean="0"/>
              <a:t>in a population…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 descr="https://pbs.twimg.com/profile_images/901947348699545601/hqRMHITj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96497"/>
            <a:ext cx="3581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Multiply 4"/>
          <p:cNvSpPr/>
          <p:nvPr/>
        </p:nvSpPr>
        <p:spPr>
          <a:xfrm>
            <a:off x="3733800" y="2743200"/>
            <a:ext cx="3505200" cy="3505200"/>
          </a:xfrm>
          <a:prstGeom prst="mathMultiply">
            <a:avLst/>
          </a:prstGeom>
          <a:solidFill>
            <a:srgbClr val="C10D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s://upload.wikimedia.org/wikipedia/commons/thumb/c/cc/John_Snow.jpg/220px-John_S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2460460" cy="3992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1239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epidemiology?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5562266" cy="5040804"/>
          </a:xfrm>
        </p:spPr>
      </p:pic>
      <p:sp>
        <p:nvSpPr>
          <p:cNvPr id="5" name="TextBox 4"/>
          <p:cNvSpPr txBox="1"/>
          <p:nvPr/>
        </p:nvSpPr>
        <p:spPr>
          <a:xfrm>
            <a:off x="5105400" y="5895524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Source: </a:t>
            </a:r>
            <a:r>
              <a:rPr lang="en-GB" sz="1400" dirty="0">
                <a:solidFill>
                  <a:srgbClr val="000000"/>
                </a:solidFill>
              </a:rPr>
              <a:t>The Guardian (</a:t>
            </a:r>
            <a:r>
              <a:rPr lang="en-GB" sz="14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en-GB" sz="1400" dirty="0" smtClean="0">
                <a:solidFill>
                  <a:srgbClr val="000000"/>
                </a:solidFill>
                <a:hlinkClick r:id="rId4"/>
              </a:rPr>
              <a:t>bit.ly/2RO7iaA</a:t>
            </a:r>
            <a:r>
              <a:rPr lang="en-GB" sz="1400" dirty="0">
                <a:solidFill>
                  <a:srgbClr val="000000"/>
                </a:solidFill>
              </a:rPr>
              <a:t>)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remf.dartmouth.edu/Cholera_SEM/images/11_2010CholeraWT2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828800"/>
            <a:ext cx="420078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417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Source: Dartmouth EM </a:t>
            </a:r>
            <a:r>
              <a:rPr lang="en-GB" sz="1400" dirty="0">
                <a:solidFill>
                  <a:srgbClr val="000000"/>
                </a:solidFill>
              </a:rPr>
              <a:t>Facility (</a:t>
            </a:r>
            <a:r>
              <a:rPr lang="en-GB" sz="1400" dirty="0">
                <a:solidFill>
                  <a:srgbClr val="000000"/>
                </a:solidFill>
                <a:hlinkClick r:id="rId6"/>
              </a:rPr>
              <a:t>https://</a:t>
            </a:r>
            <a:r>
              <a:rPr lang="en-GB" sz="1400" dirty="0" smtClean="0">
                <a:solidFill>
                  <a:srgbClr val="000000"/>
                </a:solidFill>
                <a:hlinkClick r:id="rId6"/>
              </a:rPr>
              <a:t>bit.ly/2J5w97h</a:t>
            </a:r>
            <a:r>
              <a:rPr lang="en-GB" sz="1400" dirty="0" smtClean="0">
                <a:solidFill>
                  <a:srgbClr val="000000"/>
                </a:solidFill>
              </a:rPr>
              <a:t>) 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05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sz="2800" dirty="0" smtClean="0"/>
              <a:t>INSERT 1 OR 2 SLIDES ABOUT YOUR WORK AND YOUR BACKGROUND HERE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1088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440605"/>
            <a:ext cx="11055019" cy="648072"/>
          </a:xfrm>
        </p:spPr>
        <p:txBody>
          <a:bodyPr/>
          <a:lstStyle/>
          <a:p>
            <a:r>
              <a:rPr lang="en-GB" dirty="0" smtClean="0"/>
              <a:t>Why does it matter? One health!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219125"/>
            <a:ext cx="4068179" cy="4558918"/>
            <a:chOff x="381000" y="1447800"/>
            <a:chExt cx="4068179" cy="4558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81" y="1447800"/>
              <a:ext cx="3921798" cy="3905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81000" y="5483498"/>
              <a:ext cx="4068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000000"/>
                  </a:solidFill>
                </a:rPr>
                <a:t>Source: World Organization </a:t>
              </a:r>
              <a:r>
                <a:rPr lang="en-GB" sz="1400" dirty="0">
                  <a:solidFill>
                    <a:srgbClr val="000000"/>
                  </a:solidFill>
                </a:rPr>
                <a:t>for Animal Health (</a:t>
              </a:r>
              <a:r>
                <a:rPr lang="en-GB" sz="1400" dirty="0">
                  <a:solidFill>
                    <a:srgbClr val="000000"/>
                  </a:solidFill>
                  <a:hlinkClick r:id="rId3"/>
                </a:rPr>
                <a:t>https://</a:t>
              </a:r>
              <a:r>
                <a:rPr lang="en-GB" sz="1400" dirty="0" smtClean="0">
                  <a:solidFill>
                    <a:srgbClr val="000000"/>
                  </a:solidFill>
                  <a:hlinkClick r:id="rId3"/>
                </a:rPr>
                <a:t>bit.ly/2XLpXJz</a:t>
              </a:r>
              <a:r>
                <a:rPr lang="en-GB" sz="1400" dirty="0" smtClean="0">
                  <a:solidFill>
                    <a:srgbClr val="000000"/>
                  </a:solidFill>
                </a:rPr>
                <a:t>) 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24400" y="1056779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Human and animal health </a:t>
            </a:r>
            <a:r>
              <a:rPr lang="en-GB" sz="2800" dirty="0" smtClean="0">
                <a:solidFill>
                  <a:srgbClr val="C10D18"/>
                </a:solidFill>
              </a:rPr>
              <a:t>depend on </a:t>
            </a:r>
            <a:r>
              <a:rPr lang="en-GB" sz="2800" dirty="0" err="1" smtClean="0">
                <a:solidFill>
                  <a:srgbClr val="C10D18"/>
                </a:solidFill>
              </a:rPr>
              <a:t>eachother</a:t>
            </a:r>
            <a:endParaRPr lang="en-GB" sz="2800" dirty="0" smtClean="0">
              <a:solidFill>
                <a:srgbClr val="C10D1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Animal disease can put our </a:t>
            </a:r>
            <a:r>
              <a:rPr lang="en-GB" sz="2800" dirty="0">
                <a:solidFill>
                  <a:srgbClr val="C10D18"/>
                </a:solidFill>
              </a:rPr>
              <a:t>food security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at risk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24200"/>
            <a:ext cx="4987648" cy="332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104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76935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10D18"/>
                </a:solidFill>
              </a:rPr>
              <a:t>How do we answer scientific questions?</a:t>
            </a:r>
            <a:endParaRPr lang="en-GB" sz="3600" dirty="0">
              <a:solidFill>
                <a:srgbClr val="C10D18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060404" y="1238935"/>
            <a:ext cx="8071193" cy="5142131"/>
          </a:xfrm>
          <a:prstGeom prst="cloud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Do an experiment!!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4699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33400"/>
            <a:ext cx="11055019" cy="648072"/>
          </a:xfrm>
        </p:spPr>
        <p:txBody>
          <a:bodyPr/>
          <a:lstStyle/>
          <a:p>
            <a:r>
              <a:rPr lang="en-GB" dirty="0" smtClean="0"/>
              <a:t>Then we use the scientific method to answer it: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76200"/>
            <a:ext cx="1447800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562600"/>
            <a:ext cx="3200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6854336"/>
              </p:ext>
            </p:extLst>
          </p:nvPr>
        </p:nvGraphicFramePr>
        <p:xfrm>
          <a:off x="228600" y="1532965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8534400" y="1828800"/>
            <a:ext cx="3124200" cy="3581400"/>
          </a:xfrm>
          <a:prstGeom prst="rect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Word bank</a:t>
            </a:r>
            <a:r>
              <a:rPr lang="en-GB" sz="2800" dirty="0" smtClean="0"/>
              <a:t>:</a:t>
            </a:r>
            <a:endParaRPr lang="en-GB" sz="2800" dirty="0"/>
          </a:p>
          <a:p>
            <a:pPr algn="ctr"/>
            <a:r>
              <a:rPr lang="en-GB" sz="2800" dirty="0"/>
              <a:t>Materials</a:t>
            </a:r>
          </a:p>
          <a:p>
            <a:pPr algn="ctr"/>
            <a:r>
              <a:rPr lang="en-GB" sz="2800" dirty="0"/>
              <a:t>Results</a:t>
            </a:r>
          </a:p>
          <a:p>
            <a:pPr algn="ctr"/>
            <a:r>
              <a:rPr lang="en-GB" sz="2800" dirty="0"/>
              <a:t>Reflection</a:t>
            </a:r>
          </a:p>
          <a:p>
            <a:pPr algn="ctr"/>
            <a:r>
              <a:rPr lang="en-GB" sz="2800" dirty="0"/>
              <a:t>Conclusion</a:t>
            </a:r>
          </a:p>
          <a:p>
            <a:pPr algn="ctr"/>
            <a:r>
              <a:rPr lang="en-GB" sz="2800" dirty="0"/>
              <a:t>Method</a:t>
            </a:r>
          </a:p>
          <a:p>
            <a:pPr algn="ctr"/>
            <a:r>
              <a:rPr lang="en-GB" sz="2800" dirty="0"/>
              <a:t>Hypothesis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4324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B69F82-315C-479D-A863-68B219A96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3B69F82-315C-479D-A863-68B219A96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9B26BD-E8FF-424B-8EA6-35228ECDE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49B26BD-E8FF-424B-8EA6-35228ECDE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134A36-17C1-4957-A987-60239770E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D134A36-17C1-4957-A987-60239770E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13302-905A-49C8-8459-9E42BAC84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3E13302-905A-49C8-8459-9E42BAC84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A33DE-E136-4364-A353-82E4E9E3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080A33DE-E136-4364-A353-82E4E9E3C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C74B0B-5623-4650-8420-FA59563EA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87C74B0B-5623-4650-8420-FA59563EA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BB66A2-D611-43A3-9909-AF8D935B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00BB66A2-D611-43A3-9909-AF8D935B5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72F50A-EEFF-44D3-9D14-063342BF5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572F50A-EEFF-44D3-9D14-063342BF5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01" y="1524000"/>
            <a:ext cx="4240619" cy="42406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11055019" cy="648072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It’s your turn!!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65540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82" y="2245762"/>
            <a:ext cx="5187699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45" y="152400"/>
            <a:ext cx="1244397" cy="12443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390864">
            <a:off x="2543641" y="1900207"/>
            <a:ext cx="914400" cy="228600"/>
          </a:xfrm>
          <a:prstGeom prst="rightArrow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" name="TextBox 3"/>
          <p:cNvSpPr txBox="1"/>
          <p:nvPr/>
        </p:nvSpPr>
        <p:spPr>
          <a:xfrm>
            <a:off x="1225051" y="1195229"/>
            <a:ext cx="150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Number of hens on the farm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57960">
            <a:off x="2439951" y="2538493"/>
            <a:ext cx="914400" cy="228600"/>
          </a:xfrm>
          <a:prstGeom prst="rightArrow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TextBox 6"/>
          <p:cNvSpPr txBox="1"/>
          <p:nvPr/>
        </p:nvSpPr>
        <p:spPr>
          <a:xfrm>
            <a:off x="596176" y="2245762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How likely hens are to spread the disease (1-10)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0448035">
            <a:off x="2447343" y="3150031"/>
            <a:ext cx="914400" cy="228600"/>
          </a:xfrm>
          <a:prstGeom prst="rightArrow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0" name="TextBox 9"/>
          <p:cNvSpPr txBox="1"/>
          <p:nvPr/>
        </p:nvSpPr>
        <p:spPr>
          <a:xfrm>
            <a:off x="902251" y="3305781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time hens are kept in contact (seconds)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6126" y="2876297"/>
            <a:ext cx="15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Number of infected hens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2818228">
            <a:off x="8560766" y="3214260"/>
            <a:ext cx="914400" cy="228600"/>
          </a:xfrm>
          <a:prstGeom prst="rightArrow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4" name="TextBox 13"/>
          <p:cNvSpPr txBox="1"/>
          <p:nvPr/>
        </p:nvSpPr>
        <p:spPr>
          <a:xfrm>
            <a:off x="9460610" y="3589492"/>
            <a:ext cx="1893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Time taken for all hens to be infected (seconds)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802130" y="428371"/>
            <a:ext cx="1712912" cy="745733"/>
          </a:xfrm>
          <a:prstGeom prst="rightArrow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Click me</a:t>
            </a:r>
            <a:endParaRPr lang="en-GB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790876" y="404652"/>
            <a:ext cx="2374349" cy="640704"/>
          </a:xfrm>
          <a:prstGeom prst="roundRect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You can change:</a:t>
            </a:r>
            <a:endParaRPr lang="en-GB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9327867" y="1934965"/>
            <a:ext cx="2374349" cy="640704"/>
          </a:xfrm>
          <a:prstGeom prst="roundRect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You can measure:</a:t>
            </a:r>
            <a:endParaRPr lang="en-GB" sz="2000" dirty="0"/>
          </a:p>
        </p:txBody>
      </p:sp>
      <p:sp>
        <p:nvSpPr>
          <p:cNvPr id="11" name="Right Arrow 10"/>
          <p:cNvSpPr/>
          <p:nvPr/>
        </p:nvSpPr>
        <p:spPr>
          <a:xfrm rot="12706071">
            <a:off x="8612865" y="2661655"/>
            <a:ext cx="914400" cy="228600"/>
          </a:xfrm>
          <a:prstGeom prst="rightArrow">
            <a:avLst/>
          </a:prstGeom>
          <a:solidFill>
            <a:srgbClr val="C10D18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717880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9" grpId="0" animBg="1"/>
      <p:bldP spid="10" grpId="0"/>
      <p:bldP spid="12" grpId="0"/>
      <p:bldP spid="13" grpId="0" animBg="1"/>
      <p:bldP spid="14" grpId="0"/>
      <p:bldP spid="18" grpId="0" animBg="1"/>
      <p:bldP spid="19" grpId="0" animBg="1"/>
      <p:bldP spid="11" grpId="0" animBg="1"/>
    </p:bldLst>
  </p:timing>
</p:sld>
</file>

<file path=ppt/theme/theme1.xml><?xml version="1.0" encoding="utf-8"?>
<a:theme xmlns:a="http://schemas.openxmlformats.org/drawingml/2006/main" name="RDSVS Branding 2014">
  <a:themeElements>
    <a:clrScheme name="CTLGH ">
      <a:dk1>
        <a:srgbClr val="283F78"/>
      </a:dk1>
      <a:lt1>
        <a:srgbClr val="FFFFFF"/>
      </a:lt1>
      <a:dk2>
        <a:srgbClr val="424550"/>
      </a:dk2>
      <a:lt2>
        <a:srgbClr val="FFFFFF"/>
      </a:lt2>
      <a:accent1>
        <a:srgbClr val="64AB30"/>
      </a:accent1>
      <a:accent2>
        <a:srgbClr val="9F3E5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263"/>
      </a:hlink>
      <a:folHlink>
        <a:srgbClr val="31859B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8389</TotalTime>
  <Words>408</Words>
  <Application>Microsoft Office PowerPoint</Application>
  <PresentationFormat>Widescreen</PresentationFormat>
  <Paragraphs>62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Adobe Fan Heiti Std B</vt:lpstr>
      <vt:lpstr>Arial</vt:lpstr>
      <vt:lpstr>Arial Narrow</vt:lpstr>
      <vt:lpstr>Calibri</vt:lpstr>
      <vt:lpstr>Corbel</vt:lpstr>
      <vt:lpstr>RDSVS Branding 2014</vt:lpstr>
      <vt:lpstr>PowerPoint Presentation</vt:lpstr>
      <vt:lpstr>What is epidemiology?</vt:lpstr>
      <vt:lpstr>What is epidemiology?</vt:lpstr>
      <vt:lpstr>About me</vt:lpstr>
      <vt:lpstr>Why does it matter? One health!</vt:lpstr>
      <vt:lpstr>PowerPoint Presentation</vt:lpstr>
      <vt:lpstr>Then we use the scientific method to answer it:</vt:lpstr>
      <vt:lpstr>It’s your turn!!</vt:lpstr>
      <vt:lpstr>PowerPoint Presentation</vt:lpstr>
      <vt:lpstr>PowerPoint Presentation</vt:lpstr>
      <vt:lpstr>PowerPoint Presentation</vt:lpstr>
      <vt:lpstr>Graph your results</vt:lpstr>
      <vt:lpstr>What did you discover?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Threats to mammals</dc:title>
  <dc:creator>MEREDITH Anna</dc:creator>
  <cp:lastModifiedBy>DILLON Scott</cp:lastModifiedBy>
  <cp:revision>121</cp:revision>
  <dcterms:created xsi:type="dcterms:W3CDTF">2006-08-16T00:00:00Z</dcterms:created>
  <dcterms:modified xsi:type="dcterms:W3CDTF">2019-07-24T08:50:07Z</dcterms:modified>
</cp:coreProperties>
</file>