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4"/>
  </p:notesMasterIdLst>
  <p:handoutMasterIdLst>
    <p:handoutMasterId r:id="rId35"/>
  </p:handoutMasterIdLst>
  <p:sldIdLst>
    <p:sldId id="257" r:id="rId2"/>
    <p:sldId id="258" r:id="rId3"/>
    <p:sldId id="337" r:id="rId4"/>
    <p:sldId id="318" r:id="rId5"/>
    <p:sldId id="321" r:id="rId6"/>
    <p:sldId id="326" r:id="rId7"/>
    <p:sldId id="369" r:id="rId8"/>
    <p:sldId id="370" r:id="rId9"/>
    <p:sldId id="322" r:id="rId10"/>
    <p:sldId id="368" r:id="rId11"/>
    <p:sldId id="371" r:id="rId12"/>
    <p:sldId id="360" r:id="rId13"/>
    <p:sldId id="362" r:id="rId14"/>
    <p:sldId id="361" r:id="rId15"/>
    <p:sldId id="363" r:id="rId16"/>
    <p:sldId id="364" r:id="rId17"/>
    <p:sldId id="365" r:id="rId18"/>
    <p:sldId id="373" r:id="rId19"/>
    <p:sldId id="344" r:id="rId20"/>
    <p:sldId id="372" r:id="rId21"/>
    <p:sldId id="343" r:id="rId22"/>
    <p:sldId id="374" r:id="rId23"/>
    <p:sldId id="332" r:id="rId24"/>
    <p:sldId id="333" r:id="rId25"/>
    <p:sldId id="335" r:id="rId26"/>
    <p:sldId id="348" r:id="rId27"/>
    <p:sldId id="350" r:id="rId28"/>
    <p:sldId id="376" r:id="rId29"/>
    <p:sldId id="377" r:id="rId30"/>
    <p:sldId id="378" r:id="rId31"/>
    <p:sldId id="352" r:id="rId32"/>
    <p:sldId id="353" r:id="rId33"/>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F79"/>
    <a:srgbClr val="000000"/>
    <a:srgbClr val="C10D18"/>
    <a:srgbClr val="339046"/>
    <a:srgbClr val="FFD579"/>
    <a:srgbClr val="FCEA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3800" autoAdjust="0"/>
  </p:normalViewPr>
  <p:slideViewPr>
    <p:cSldViewPr>
      <p:cViewPr varScale="1">
        <p:scale>
          <a:sx n="69" d="100"/>
          <a:sy n="69" d="100"/>
        </p:scale>
        <p:origin x="126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A819E-E9BF-4669-BC1F-4472A8CFC30F}" type="doc">
      <dgm:prSet loTypeId="urn:microsoft.com/office/officeart/2005/8/layout/vList3" loCatId="picture" qsTypeId="urn:microsoft.com/office/officeart/2005/8/quickstyle/simple1" qsCatId="simple" csTypeId="urn:microsoft.com/office/officeart/2005/8/colors/accent1_2" csCatId="accent1" phldr="1"/>
      <dgm:spPr/>
    </dgm:pt>
    <dgm:pt modelId="{2BD2E4BC-5B75-45B2-9278-83D3EFC5CC51}">
      <dgm:prSet phldrT="[Text]"/>
      <dgm:spPr>
        <a:solidFill>
          <a:srgbClr val="C00000"/>
        </a:solidFill>
      </dgm:spPr>
      <dgm:t>
        <a:bodyPr/>
        <a:lstStyle/>
        <a:p>
          <a:r>
            <a:rPr lang="en-GB" dirty="0" smtClean="0"/>
            <a:t>Tayla Hammond is </a:t>
          </a:r>
          <a:r>
            <a:rPr lang="en-GB" smtClean="0"/>
            <a:t>the scientist </a:t>
          </a:r>
          <a:r>
            <a:rPr lang="en-GB" dirty="0" smtClean="0"/>
            <a:t>that did this scientific investigation. She says “I love the variety in science, yesterday rat tickling, today observing behaviour!”</a:t>
          </a:r>
        </a:p>
        <a:p>
          <a:endParaRPr lang="en-US" dirty="0"/>
        </a:p>
      </dgm:t>
    </dgm:pt>
    <dgm:pt modelId="{A97E17A3-4B2A-4D7D-A163-31459F4DB1A4}" type="parTrans" cxnId="{0E534A86-2EBA-4971-A000-D8E381A967C7}">
      <dgm:prSet/>
      <dgm:spPr/>
      <dgm:t>
        <a:bodyPr/>
        <a:lstStyle/>
        <a:p>
          <a:endParaRPr lang="en-US"/>
        </a:p>
      </dgm:t>
    </dgm:pt>
    <dgm:pt modelId="{0A157258-87D4-4C48-9CF2-458A26247B26}" type="sibTrans" cxnId="{0E534A86-2EBA-4971-A000-D8E381A967C7}">
      <dgm:prSet/>
      <dgm:spPr/>
      <dgm:t>
        <a:bodyPr/>
        <a:lstStyle/>
        <a:p>
          <a:endParaRPr lang="en-US"/>
        </a:p>
      </dgm:t>
    </dgm:pt>
    <dgm:pt modelId="{11E48BE8-072A-43CB-BFB3-B29331CA1493}" type="pres">
      <dgm:prSet presAssocID="{475A819E-E9BF-4669-BC1F-4472A8CFC30F}" presName="linearFlow" presStyleCnt="0">
        <dgm:presLayoutVars>
          <dgm:dir/>
          <dgm:resizeHandles val="exact"/>
        </dgm:presLayoutVars>
      </dgm:prSet>
      <dgm:spPr/>
    </dgm:pt>
    <dgm:pt modelId="{3A7B6204-241D-43AC-BD47-C7844118484D}" type="pres">
      <dgm:prSet presAssocID="{2BD2E4BC-5B75-45B2-9278-83D3EFC5CC51}" presName="composite" presStyleCnt="0"/>
      <dgm:spPr/>
    </dgm:pt>
    <dgm:pt modelId="{E2CF4C70-CBD0-4772-8403-1143342861D8}" type="pres">
      <dgm:prSet presAssocID="{2BD2E4BC-5B75-45B2-9278-83D3EFC5CC51}" presName="imgShp" presStyleLbl="fgImgPlace1" presStyleIdx="0" presStyleCnt="1" custLinFactNeighborX="-610" custLinFactNeighborY="0"/>
      <dgm:spPr>
        <a:blipFill>
          <a:blip xmlns:r="http://schemas.openxmlformats.org/officeDocument/2006/relationships" r:embed="rId1" cstate="screen">
            <a:extLst>
              <a:ext uri="{28A0092B-C50C-407E-A947-70E740481C1C}">
                <a14:useLocalDpi xmlns:a14="http://schemas.microsoft.com/office/drawing/2010/main"/>
              </a:ext>
            </a:extLst>
          </a:blip>
          <a:srcRect/>
          <a:stretch>
            <a:fillRect t="-4000" b="-4000"/>
          </a:stretch>
        </a:blipFill>
      </dgm:spPr>
      <dgm:t>
        <a:bodyPr/>
        <a:lstStyle/>
        <a:p>
          <a:endParaRPr lang="en-US"/>
        </a:p>
      </dgm:t>
    </dgm:pt>
    <dgm:pt modelId="{12A16123-64F5-4693-B0E5-C8D5389532C3}" type="pres">
      <dgm:prSet presAssocID="{2BD2E4BC-5B75-45B2-9278-83D3EFC5CC51}" presName="txShp" presStyleLbl="node1" presStyleIdx="0" presStyleCnt="1" custLinFactNeighborX="4940" custLinFactNeighborY="1518">
        <dgm:presLayoutVars>
          <dgm:bulletEnabled val="1"/>
        </dgm:presLayoutVars>
      </dgm:prSet>
      <dgm:spPr/>
      <dgm:t>
        <a:bodyPr/>
        <a:lstStyle/>
        <a:p>
          <a:endParaRPr lang="en-US"/>
        </a:p>
      </dgm:t>
    </dgm:pt>
  </dgm:ptLst>
  <dgm:cxnLst>
    <dgm:cxn modelId="{0E534A86-2EBA-4971-A000-D8E381A967C7}" srcId="{475A819E-E9BF-4669-BC1F-4472A8CFC30F}" destId="{2BD2E4BC-5B75-45B2-9278-83D3EFC5CC51}" srcOrd="0" destOrd="0" parTransId="{A97E17A3-4B2A-4D7D-A163-31459F4DB1A4}" sibTransId="{0A157258-87D4-4C48-9CF2-458A26247B26}"/>
    <dgm:cxn modelId="{6404C9A1-B11B-4D92-9542-93B5F0489F11}" type="presOf" srcId="{2BD2E4BC-5B75-45B2-9278-83D3EFC5CC51}" destId="{12A16123-64F5-4693-B0E5-C8D5389532C3}" srcOrd="0" destOrd="0" presId="urn:microsoft.com/office/officeart/2005/8/layout/vList3"/>
    <dgm:cxn modelId="{976811DE-6E06-4385-BECA-2581565F77B3}" type="presOf" srcId="{475A819E-E9BF-4669-BC1F-4472A8CFC30F}" destId="{11E48BE8-072A-43CB-BFB3-B29331CA1493}" srcOrd="0" destOrd="0" presId="urn:microsoft.com/office/officeart/2005/8/layout/vList3"/>
    <dgm:cxn modelId="{A4EB2012-7F92-4B2F-86DD-9C738CADE75F}" type="presParOf" srcId="{11E48BE8-072A-43CB-BFB3-B29331CA1493}" destId="{3A7B6204-241D-43AC-BD47-C7844118484D}" srcOrd="0" destOrd="0" presId="urn:microsoft.com/office/officeart/2005/8/layout/vList3"/>
    <dgm:cxn modelId="{F5266548-68E4-4E03-B9AE-5203BCE3A705}" type="presParOf" srcId="{3A7B6204-241D-43AC-BD47-C7844118484D}" destId="{E2CF4C70-CBD0-4772-8403-1143342861D8}" srcOrd="0" destOrd="0" presId="urn:microsoft.com/office/officeart/2005/8/layout/vList3"/>
    <dgm:cxn modelId="{7DF5B87E-ED8D-4F2F-A5E0-7FEF445A4512}" type="presParOf" srcId="{3A7B6204-241D-43AC-BD47-C7844118484D}" destId="{12A16123-64F5-4693-B0E5-C8D5389532C3}"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16123-64F5-4693-B0E5-C8D5389532C3}">
      <dsp:nvSpPr>
        <dsp:cNvPr id="0" name=""/>
        <dsp:cNvSpPr/>
      </dsp:nvSpPr>
      <dsp:spPr>
        <a:xfrm rot="10800000">
          <a:off x="2309172" y="1389226"/>
          <a:ext cx="5405120" cy="2722880"/>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714" tIns="80010" rIns="149352" bIns="80010" numCol="1" spcCol="1270" anchor="ctr" anchorCtr="0">
          <a:noAutofit/>
        </a:bodyPr>
        <a:lstStyle/>
        <a:p>
          <a:pPr lvl="0" algn="ctr" defTabSz="933450">
            <a:lnSpc>
              <a:spcPct val="90000"/>
            </a:lnSpc>
            <a:spcBef>
              <a:spcPct val="0"/>
            </a:spcBef>
            <a:spcAft>
              <a:spcPct val="35000"/>
            </a:spcAft>
          </a:pPr>
          <a:r>
            <a:rPr lang="en-GB" sz="2100" kern="1200" dirty="0" smtClean="0"/>
            <a:t>Tayla Hammond is </a:t>
          </a:r>
          <a:r>
            <a:rPr lang="en-GB" sz="2100" kern="1200" smtClean="0"/>
            <a:t>the scientist </a:t>
          </a:r>
          <a:r>
            <a:rPr lang="en-GB" sz="2100" kern="1200" dirty="0" smtClean="0"/>
            <a:t>that did this scientific investigation. She says “I love the variety in science, yesterday rat tickling, today observing behaviour!”</a:t>
          </a:r>
        </a:p>
        <a:p>
          <a:pPr lvl="0" algn="ctr" defTabSz="933450">
            <a:lnSpc>
              <a:spcPct val="90000"/>
            </a:lnSpc>
            <a:spcBef>
              <a:spcPct val="0"/>
            </a:spcBef>
            <a:spcAft>
              <a:spcPct val="35000"/>
            </a:spcAft>
          </a:pPr>
          <a:endParaRPr lang="en-US" sz="2100" kern="1200" dirty="0"/>
        </a:p>
      </dsp:txBody>
      <dsp:txXfrm rot="10800000">
        <a:off x="2989892" y="1389226"/>
        <a:ext cx="4724400" cy="2722880"/>
      </dsp:txXfrm>
    </dsp:sp>
    <dsp:sp modelId="{E2CF4C70-CBD0-4772-8403-1143342861D8}">
      <dsp:nvSpPr>
        <dsp:cNvPr id="0" name=""/>
        <dsp:cNvSpPr/>
      </dsp:nvSpPr>
      <dsp:spPr>
        <a:xfrm>
          <a:off x="664110" y="1347893"/>
          <a:ext cx="2722880" cy="2722880"/>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25" y="0"/>
            <a:ext cx="2951163" cy="498475"/>
          </a:xfrm>
          <a:prstGeom prst="rect">
            <a:avLst/>
          </a:prstGeom>
        </p:spPr>
        <p:txBody>
          <a:bodyPr vert="horz" lIns="91440" tIns="45720" rIns="91440" bIns="45720" rtlCol="0"/>
          <a:lstStyle>
            <a:lvl1pPr algn="r">
              <a:defRPr sz="1200"/>
            </a:lvl1pPr>
          </a:lstStyle>
          <a:p>
            <a:fld id="{E95C899B-FD6D-4F50-94BB-855F9F083409}" type="datetimeFigureOut">
              <a:rPr lang="en-GB" smtClean="0"/>
              <a:t>05/06/2019</a:t>
            </a:fld>
            <a:endParaRPr lang="en-GB"/>
          </a:p>
        </p:txBody>
      </p:sp>
      <p:sp>
        <p:nvSpPr>
          <p:cNvPr id="4" name="Footer Placehold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25" y="9444038"/>
            <a:ext cx="2951163" cy="498475"/>
          </a:xfrm>
          <a:prstGeom prst="rect">
            <a:avLst/>
          </a:prstGeom>
        </p:spPr>
        <p:txBody>
          <a:bodyPr vert="horz" lIns="91440" tIns="45720" rIns="91440" bIns="45720" rtlCol="0" anchor="b"/>
          <a:lstStyle>
            <a:lvl1pPr algn="r">
              <a:defRPr sz="1200"/>
            </a:lvl1pPr>
          </a:lstStyle>
          <a:p>
            <a:fld id="{F7A126F2-0A87-4F28-8933-0F0EE442270E}" type="slidenum">
              <a:rPr lang="en-GB" smtClean="0"/>
              <a:t>‹#›</a:t>
            </a:fld>
            <a:endParaRPr lang="en-GB"/>
          </a:p>
        </p:txBody>
      </p:sp>
    </p:spTree>
    <p:extLst>
      <p:ext uri="{BB962C8B-B14F-4D97-AF65-F5344CB8AC3E}">
        <p14:creationId xmlns:p14="http://schemas.microsoft.com/office/powerpoint/2010/main" val="228036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A8EA5AD3-1102-41DA-9F7B-3D22EA351C5B}" type="datetimeFigureOut">
              <a:rPr lang="en-GB" smtClean="0"/>
              <a:t>05/06/2019</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6079689E-5CEB-448E-8DE5-7D951EFF5879}" type="slidenum">
              <a:rPr lang="en-GB" smtClean="0"/>
              <a:t>‹#›</a:t>
            </a:fld>
            <a:endParaRPr lang="en-GB"/>
          </a:p>
        </p:txBody>
      </p:sp>
    </p:spTree>
    <p:extLst>
      <p:ext uri="{BB962C8B-B14F-4D97-AF65-F5344CB8AC3E}">
        <p14:creationId xmlns:p14="http://schemas.microsoft.com/office/powerpoint/2010/main" val="196296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EBSOC,</a:t>
            </a:r>
            <a:r>
              <a:rPr lang="en-GB" baseline="0" dirty="0" smtClean="0"/>
              <a:t> based in Midlothian and Easter Bush has is a science lab for kids to do real- science. They have sent us a science kits so that we can do some real science here in our classroom as part of the Great Science Share!</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a:t>
            </a:fld>
            <a:endParaRPr lang="en-GB"/>
          </a:p>
        </p:txBody>
      </p:sp>
    </p:spTree>
    <p:extLst>
      <p:ext uri="{BB962C8B-B14F-4D97-AF65-F5344CB8AC3E}">
        <p14:creationId xmlns:p14="http://schemas.microsoft.com/office/powerpoint/2010/main" val="286319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pupils in P5 and above should work through this in their</a:t>
            </a:r>
            <a:r>
              <a:rPr lang="en-GB" baseline="0" dirty="0" smtClean="0"/>
              <a:t> groups and should be checked before the groups are given the worms.</a:t>
            </a:r>
          </a:p>
          <a:p>
            <a:endParaRPr lang="en-GB" baseline="0" dirty="0" smtClean="0"/>
          </a:p>
          <a:p>
            <a:r>
              <a:rPr lang="en-GB" baseline="0" dirty="0" smtClean="0"/>
              <a:t>Younger pupils, who will be working on question as a group should ensure their teacher has applied the 3Rs.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12</a:t>
            </a:fld>
            <a:endParaRPr lang="en-GB"/>
          </a:p>
        </p:txBody>
      </p:sp>
    </p:spTree>
    <p:extLst>
      <p:ext uri="{BB962C8B-B14F-4D97-AF65-F5344CB8AC3E}">
        <p14:creationId xmlns:p14="http://schemas.microsoft.com/office/powerpoint/2010/main" val="1414108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this</a:t>
            </a:r>
            <a:r>
              <a:rPr lang="en-GB" baseline="0" dirty="0" smtClean="0"/>
              <a:t> experiment requires us to use earthworms.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13</a:t>
            </a:fld>
            <a:endParaRPr lang="en-GB"/>
          </a:p>
        </p:txBody>
      </p:sp>
    </p:spTree>
    <p:extLst>
      <p:ext uri="{BB962C8B-B14F-4D97-AF65-F5344CB8AC3E}">
        <p14:creationId xmlns:p14="http://schemas.microsoft.com/office/powerpoint/2010/main" val="54356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no more worms than required, three is a good number to calculate averages.</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14</a:t>
            </a:fld>
            <a:endParaRPr lang="en-GB"/>
          </a:p>
        </p:txBody>
      </p:sp>
    </p:spTree>
    <p:extLst>
      <p:ext uri="{BB962C8B-B14F-4D97-AF65-F5344CB8AC3E}">
        <p14:creationId xmlns:p14="http://schemas.microsoft.com/office/powerpoint/2010/main" val="157091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a worm is one of the simplest animals</a:t>
            </a:r>
            <a:r>
              <a:rPr lang="en-GB" baseline="0" dirty="0" smtClean="0"/>
              <a:t> we can use.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15</a:t>
            </a:fld>
            <a:endParaRPr lang="en-GB"/>
          </a:p>
        </p:txBody>
      </p:sp>
    </p:spTree>
    <p:extLst>
      <p:ext uri="{BB962C8B-B14F-4D97-AF65-F5344CB8AC3E}">
        <p14:creationId xmlns:p14="http://schemas.microsoft.com/office/powerpoint/2010/main" val="295289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Worms should be handled for less than 20 minutes, turn of the lights in the classroom to make it dimmer, place them on damp</a:t>
            </a:r>
            <a:r>
              <a:rPr lang="en-GB" baseline="0" dirty="0" smtClean="0"/>
              <a:t> soil and keep them damp so they can breathe! Use the </a:t>
            </a:r>
            <a:r>
              <a:rPr lang="en-GB" baseline="0" dirty="0" err="1" smtClean="0"/>
              <a:t>waterspray</a:t>
            </a:r>
            <a:r>
              <a:rPr lang="en-GB" baseline="0" dirty="0" smtClean="0"/>
              <a:t> to keep your worm damp.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16</a:t>
            </a:fld>
            <a:endParaRPr lang="en-GB"/>
          </a:p>
        </p:txBody>
      </p:sp>
    </p:spTree>
    <p:extLst>
      <p:ext uri="{BB962C8B-B14F-4D97-AF65-F5344CB8AC3E}">
        <p14:creationId xmlns:p14="http://schemas.microsoft.com/office/powerpoint/2010/main" val="142350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should discuss this with their pupils,</a:t>
            </a:r>
            <a:r>
              <a:rPr lang="en-GB" baseline="0" dirty="0" smtClean="0"/>
              <a:t> see the teachers guide to understand how to look after the worms, and how to handle them.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17</a:t>
            </a:fld>
            <a:endParaRPr lang="en-GB"/>
          </a:p>
        </p:txBody>
      </p:sp>
    </p:spTree>
    <p:extLst>
      <p:ext uri="{BB962C8B-B14F-4D97-AF65-F5344CB8AC3E}">
        <p14:creationId xmlns:p14="http://schemas.microsoft.com/office/powerpoint/2010/main" val="300857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pupils</a:t>
            </a:r>
            <a:r>
              <a:rPr lang="en-GB" baseline="0" dirty="0" smtClean="0"/>
              <a:t> work in their assigned groups </a:t>
            </a:r>
            <a:r>
              <a:rPr lang="en-GB" baseline="0" dirty="0" err="1" smtClean="0"/>
              <a:t>ot</a:t>
            </a:r>
            <a:r>
              <a:rPr lang="en-GB" baseline="0" dirty="0" smtClean="0"/>
              <a:t> do their experiment,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18</a:t>
            </a:fld>
            <a:endParaRPr lang="en-GB"/>
          </a:p>
        </p:txBody>
      </p:sp>
    </p:spTree>
    <p:extLst>
      <p:ext uri="{BB962C8B-B14F-4D97-AF65-F5344CB8AC3E}">
        <p14:creationId xmlns:p14="http://schemas.microsoft.com/office/powerpoint/2010/main" val="3878343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19</a:t>
            </a:fld>
            <a:endParaRPr lang="en-GB"/>
          </a:p>
        </p:txBody>
      </p:sp>
    </p:spTree>
    <p:extLst>
      <p:ext uri="{BB962C8B-B14F-4D97-AF65-F5344CB8AC3E}">
        <p14:creationId xmlns:p14="http://schemas.microsoft.com/office/powerpoint/2010/main" val="9046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pupils</a:t>
            </a:r>
            <a:r>
              <a:rPr lang="en-GB" baseline="0" dirty="0" smtClean="0"/>
              <a:t> work in their assigned groups to do their experiment, but ensure each group know what they are going to record:</a:t>
            </a:r>
          </a:p>
          <a:p>
            <a:r>
              <a:rPr lang="en-GB" sz="1200" dirty="0" smtClean="0">
                <a:solidFill>
                  <a:srgbClr val="283F79"/>
                </a:solidFill>
              </a:rPr>
              <a:t>For example: time, distance, movement towards</a:t>
            </a:r>
            <a:r>
              <a:rPr lang="en-GB" sz="1200" baseline="0" dirty="0" smtClean="0">
                <a:solidFill>
                  <a:srgbClr val="283F79"/>
                </a:solidFill>
              </a:rPr>
              <a:t> a stimulus, taking photos, a movie, a word description</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20</a:t>
            </a:fld>
            <a:endParaRPr lang="en-GB"/>
          </a:p>
        </p:txBody>
      </p:sp>
    </p:spTree>
    <p:extLst>
      <p:ext uri="{BB962C8B-B14F-4D97-AF65-F5344CB8AC3E}">
        <p14:creationId xmlns:p14="http://schemas.microsoft.com/office/powerpoint/2010/main" val="43955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21</a:t>
            </a:fld>
            <a:endParaRPr lang="en-GB"/>
          </a:p>
        </p:txBody>
      </p:sp>
    </p:spTree>
    <p:extLst>
      <p:ext uri="{BB962C8B-B14F-4D97-AF65-F5344CB8AC3E}">
        <p14:creationId xmlns:p14="http://schemas.microsoft.com/office/powerpoint/2010/main" val="235561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a:t>
            </a:fld>
            <a:endParaRPr lang="en-GB"/>
          </a:p>
        </p:txBody>
      </p:sp>
    </p:spTree>
    <p:extLst>
      <p:ext uri="{BB962C8B-B14F-4D97-AF65-F5344CB8AC3E}">
        <p14:creationId xmlns:p14="http://schemas.microsoft.com/office/powerpoint/2010/main" val="765385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fill in their booklet (1 per group) or write their results on paper.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22</a:t>
            </a:fld>
            <a:endParaRPr lang="en-GB"/>
          </a:p>
        </p:txBody>
      </p:sp>
    </p:spTree>
    <p:extLst>
      <p:ext uri="{BB962C8B-B14F-4D97-AF65-F5344CB8AC3E}">
        <p14:creationId xmlns:p14="http://schemas.microsoft.com/office/powerpoint/2010/main" val="1945786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23</a:t>
            </a:fld>
            <a:endParaRPr lang="en-GB"/>
          </a:p>
        </p:txBody>
      </p:sp>
    </p:spTree>
    <p:extLst>
      <p:ext uri="{BB962C8B-B14F-4D97-AF65-F5344CB8AC3E}">
        <p14:creationId xmlns:p14="http://schemas.microsoft.com/office/powerpoint/2010/main" val="1057829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24</a:t>
            </a:fld>
            <a:endParaRPr lang="en-GB"/>
          </a:p>
        </p:txBody>
      </p:sp>
    </p:spTree>
    <p:extLst>
      <p:ext uri="{BB962C8B-B14F-4D97-AF65-F5344CB8AC3E}">
        <p14:creationId xmlns:p14="http://schemas.microsoft.com/office/powerpoint/2010/main" val="180894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25</a:t>
            </a:fld>
            <a:endParaRPr lang="en-GB"/>
          </a:p>
        </p:txBody>
      </p:sp>
    </p:spTree>
    <p:extLst>
      <p:ext uri="{BB962C8B-B14F-4D97-AF65-F5344CB8AC3E}">
        <p14:creationId xmlns:p14="http://schemas.microsoft.com/office/powerpoint/2010/main" val="182326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26</a:t>
            </a:fld>
            <a:endParaRPr lang="en-GB"/>
          </a:p>
        </p:txBody>
      </p:sp>
    </p:spTree>
    <p:extLst>
      <p:ext uri="{BB962C8B-B14F-4D97-AF65-F5344CB8AC3E}">
        <p14:creationId xmlns:p14="http://schemas.microsoft.com/office/powerpoint/2010/main" val="707576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27</a:t>
            </a:fld>
            <a:endParaRPr lang="en-GB"/>
          </a:p>
        </p:txBody>
      </p:sp>
    </p:spTree>
    <p:extLst>
      <p:ext uri="{BB962C8B-B14F-4D97-AF65-F5344CB8AC3E}">
        <p14:creationId xmlns:p14="http://schemas.microsoft.com/office/powerpoint/2010/main" val="394742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to what they</a:t>
            </a:r>
            <a:r>
              <a:rPr lang="en-GB" baseline="0" dirty="0" smtClean="0"/>
              <a:t> are going to do.</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3</a:t>
            </a:fld>
            <a:endParaRPr lang="en-GB"/>
          </a:p>
        </p:txBody>
      </p:sp>
    </p:spTree>
    <p:extLst>
      <p:ext uri="{BB962C8B-B14F-4D97-AF65-F5344CB8AC3E}">
        <p14:creationId xmlns:p14="http://schemas.microsoft.com/office/powerpoint/2010/main" val="225883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brainstorm- write words on the board. </a:t>
            </a:r>
          </a:p>
          <a:p>
            <a:r>
              <a:rPr lang="en-GB" dirty="0" smtClean="0"/>
              <a:t>See EARTHWORM</a:t>
            </a:r>
            <a:r>
              <a:rPr lang="en-GB" baseline="0" dirty="0" smtClean="0"/>
              <a:t> FACT FILE for more information about earthworms</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4</a:t>
            </a:fld>
            <a:endParaRPr lang="en-GB"/>
          </a:p>
        </p:txBody>
      </p:sp>
    </p:spTree>
    <p:extLst>
      <p:ext uri="{BB962C8B-B14F-4D97-AF65-F5344CB8AC3E}">
        <p14:creationId xmlns:p14="http://schemas.microsoft.com/office/powerpoint/2010/main" val="129767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stations at the back with slides of 4 different bacteria. </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5</a:t>
            </a:fld>
            <a:endParaRPr lang="en-GB"/>
          </a:p>
        </p:txBody>
      </p:sp>
    </p:spTree>
    <p:extLst>
      <p:ext uri="{BB962C8B-B14F-4D97-AF65-F5344CB8AC3E}">
        <p14:creationId xmlns:p14="http://schemas.microsoft.com/office/powerpoint/2010/main" val="204079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79689E-5CEB-448E-8DE5-7D951EFF5879}" type="slidenum">
              <a:rPr lang="en-GB" smtClean="0"/>
              <a:t>6</a:t>
            </a:fld>
            <a:endParaRPr lang="en-GB"/>
          </a:p>
        </p:txBody>
      </p:sp>
    </p:spTree>
    <p:extLst>
      <p:ext uri="{BB962C8B-B14F-4D97-AF65-F5344CB8AC3E}">
        <p14:creationId xmlns:p14="http://schemas.microsoft.com/office/powerpoint/2010/main" val="225473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the movie</a:t>
            </a:r>
            <a:r>
              <a:rPr lang="en-GB" baseline="0" dirty="0" smtClean="0"/>
              <a:t> on the next slide and pause in places if required.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7</a:t>
            </a:fld>
            <a:endParaRPr lang="en-GB"/>
          </a:p>
        </p:txBody>
      </p:sp>
    </p:spTree>
    <p:extLst>
      <p:ext uri="{BB962C8B-B14F-4D97-AF65-F5344CB8AC3E}">
        <p14:creationId xmlns:p14="http://schemas.microsoft.com/office/powerpoint/2010/main" val="279890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 prompts.</a:t>
            </a:r>
            <a:r>
              <a:rPr lang="en-GB" baseline="0" dirty="0" smtClean="0"/>
              <a:t> Give time to work in groups to create a question. (see teaching guide WHAT QUESTIONS CAN BY PUPILS ASK for more guidance)</a:t>
            </a:r>
          </a:p>
          <a:p>
            <a:r>
              <a:rPr lang="en-GB" baseline="0" dirty="0" smtClean="0"/>
              <a:t>Encourage to think about other questions. Remember a good science question is SMART:</a:t>
            </a:r>
          </a:p>
          <a:p>
            <a:pPr lvl="0"/>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S- specific- good investigations are about changing one thing to see what the effect is on another thing (dependent/independent variables)</a:t>
            </a:r>
          </a:p>
          <a:p>
            <a:pPr lvl="0"/>
            <a:r>
              <a:rPr lang="en-GB" sz="1200" kern="1200" dirty="0" smtClean="0">
                <a:solidFill>
                  <a:schemeClr val="tx1"/>
                </a:solidFill>
                <a:effectLst/>
                <a:latin typeface="+mn-lt"/>
                <a:ea typeface="+mn-ea"/>
                <a:cs typeface="+mn-cs"/>
              </a:rPr>
              <a:t>M- measurable (how far something grows/moves, the time it takes for an animal/person to react/cross a line, the number of times) or observable (defining a pattern, comparing and contrasting)</a:t>
            </a:r>
          </a:p>
          <a:p>
            <a:pPr lvl="0"/>
            <a:r>
              <a:rPr lang="en-GB" sz="1200" kern="1200" dirty="0" smtClean="0">
                <a:solidFill>
                  <a:schemeClr val="tx1"/>
                </a:solidFill>
                <a:effectLst/>
                <a:latin typeface="+mn-lt"/>
                <a:ea typeface="+mn-ea"/>
                <a:cs typeface="+mn-cs"/>
              </a:rPr>
              <a:t>A-Achievable- Can it be done in a reasonable time period? Do you have the materials to hand? Are they cheap enough to buy?</a:t>
            </a:r>
          </a:p>
          <a:p>
            <a:pPr lvl="0"/>
            <a:r>
              <a:rPr lang="en-GB" sz="1200" kern="1200" dirty="0" smtClean="0">
                <a:solidFill>
                  <a:schemeClr val="tx1"/>
                </a:solidFill>
                <a:effectLst/>
                <a:latin typeface="+mn-lt"/>
                <a:ea typeface="+mn-ea"/>
                <a:cs typeface="+mn-cs"/>
              </a:rPr>
              <a:t>R- Relevant- Is the question subject age/curriculum relevant? </a:t>
            </a:r>
          </a:p>
          <a:p>
            <a:pPr lvl="0"/>
            <a:r>
              <a:rPr lang="en-GB" sz="1200" kern="1200" dirty="0" smtClean="0">
                <a:solidFill>
                  <a:schemeClr val="tx1"/>
                </a:solidFill>
                <a:effectLst/>
                <a:latin typeface="+mn-lt"/>
                <a:ea typeface="+mn-ea"/>
                <a:cs typeface="+mn-cs"/>
              </a:rPr>
              <a:t>T - Testable- Is the experiment safe? Is the experiment ethical? </a:t>
            </a:r>
          </a:p>
          <a:p>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9</a:t>
            </a:fld>
            <a:endParaRPr lang="en-GB"/>
          </a:p>
        </p:txBody>
      </p:sp>
    </p:spTree>
    <p:extLst>
      <p:ext uri="{BB962C8B-B14F-4D97-AF65-F5344CB8AC3E}">
        <p14:creationId xmlns:p14="http://schemas.microsoft.com/office/powerpoint/2010/main" val="385910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pupils in P5 and above should work through this in their</a:t>
            </a:r>
            <a:r>
              <a:rPr lang="en-GB" baseline="0" dirty="0" smtClean="0"/>
              <a:t> groups and should be checked before the groups are given the worms.</a:t>
            </a:r>
          </a:p>
          <a:p>
            <a:endParaRPr lang="en-GB" baseline="0" dirty="0" smtClean="0"/>
          </a:p>
          <a:p>
            <a:r>
              <a:rPr lang="en-GB" baseline="0" dirty="0" smtClean="0"/>
              <a:t>Younger pupils, who will be working on question as a group should ensure their teacher has applied the 3Rs. </a:t>
            </a:r>
            <a:endParaRPr lang="en-GB" dirty="0"/>
          </a:p>
        </p:txBody>
      </p:sp>
      <p:sp>
        <p:nvSpPr>
          <p:cNvPr id="4" name="Slide Number Placeholder 3"/>
          <p:cNvSpPr>
            <a:spLocks noGrp="1"/>
          </p:cNvSpPr>
          <p:nvPr>
            <p:ph type="sldNum" sz="quarter" idx="10"/>
          </p:nvPr>
        </p:nvSpPr>
        <p:spPr/>
        <p:txBody>
          <a:bodyPr/>
          <a:lstStyle/>
          <a:p>
            <a:fld id="{6079689E-5CEB-448E-8DE5-7D951EFF5879}" type="slidenum">
              <a:rPr lang="en-GB" smtClean="0"/>
              <a:t>11</a:t>
            </a:fld>
            <a:endParaRPr lang="en-GB"/>
          </a:p>
        </p:txBody>
      </p:sp>
    </p:spTree>
    <p:extLst>
      <p:ext uri="{BB962C8B-B14F-4D97-AF65-F5344CB8AC3E}">
        <p14:creationId xmlns:p14="http://schemas.microsoft.com/office/powerpoint/2010/main" val="2681137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Uo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948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Uo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8398"/>
            <a:ext cx="9144000" cy="1239602"/>
          </a:xfrm>
          <a:prstGeom prst="rect">
            <a:avLst/>
          </a:prstGeom>
        </p:spPr>
      </p:pic>
      <p:sp>
        <p:nvSpPr>
          <p:cNvPr id="8" name="Title 1"/>
          <p:cNvSpPr>
            <a:spLocks noGrp="1"/>
          </p:cNvSpPr>
          <p:nvPr>
            <p:ph type="ctrTitle" hasCustomPrompt="1"/>
          </p:nvPr>
        </p:nvSpPr>
        <p:spPr>
          <a:xfrm>
            <a:off x="395536" y="669280"/>
            <a:ext cx="8291264" cy="648072"/>
          </a:xfrm>
          <a:prstGeom prst="rect">
            <a:avLst/>
          </a:prstGeom>
        </p:spPr>
        <p:txBody>
          <a:bodyPr>
            <a:normAutofit/>
          </a:bodyPr>
          <a:lstStyle>
            <a:lvl1pPr algn="l">
              <a:defRPr sz="3200" b="1" baseline="0">
                <a:solidFill>
                  <a:srgbClr val="C10D18"/>
                </a:solidFill>
                <a:latin typeface="+mn-lt"/>
                <a:ea typeface="Adobe Fan Heiti Std B" pitchFamily="34" charset="-128"/>
              </a:defRPr>
            </a:lvl1pPr>
          </a:lstStyle>
          <a:p>
            <a:r>
              <a:rPr lang="en-US" dirty="0"/>
              <a:t>Click to edit slide title</a:t>
            </a:r>
            <a:endParaRPr lang="en-GB" dirty="0"/>
          </a:p>
        </p:txBody>
      </p:sp>
      <p:sp>
        <p:nvSpPr>
          <p:cNvPr id="6" name="Content Placeholder 2"/>
          <p:cNvSpPr>
            <a:spLocks noGrp="1"/>
          </p:cNvSpPr>
          <p:nvPr>
            <p:ph sz="half" idx="10"/>
          </p:nvPr>
        </p:nvSpPr>
        <p:spPr>
          <a:xfrm>
            <a:off x="381000" y="1639075"/>
            <a:ext cx="8305800" cy="3657600"/>
          </a:xfrm>
          <a:prstGeom prst="rect">
            <a:avLst/>
          </a:prstGeom>
        </p:spPr>
        <p:txBody>
          <a:bodyPr/>
          <a:lstStyle>
            <a:lvl1pPr>
              <a:defRPr sz="2000">
                <a:solidFill>
                  <a:srgbClr val="000000"/>
                </a:solidFill>
              </a:defRPr>
            </a:lvl1pPr>
            <a:lvl2pPr>
              <a:defRPr sz="20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884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6FCF2-15FE-354A-83F2-0CB052119E70}"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AE162-E4AA-2A4A-961C-DD553BB59A1F}" type="slidenum">
              <a:rPr lang="en-US" smtClean="0"/>
              <a:t>‹#›</a:t>
            </a:fld>
            <a:endParaRPr lang="en-US"/>
          </a:p>
        </p:txBody>
      </p:sp>
    </p:spTree>
    <p:extLst>
      <p:ext uri="{BB962C8B-B14F-4D97-AF65-F5344CB8AC3E}">
        <p14:creationId xmlns:p14="http://schemas.microsoft.com/office/powerpoint/2010/main" val="1898728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41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r" defTabSz="914400" rtl="0" eaLnBrk="1" latinLnBrk="0" hangingPunct="1">
        <a:spcBef>
          <a:spcPct val="0"/>
        </a:spcBef>
        <a:buNone/>
        <a:defRPr sz="4000" b="0" kern="1200">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mmons.wikimedia.org/wiki/File:ISO_7010_P022.svg"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7.png"/><Relationship Id="rId7" Type="http://schemas.openxmlformats.org/officeDocument/2006/relationships/diagramData" Target="../diagrams/data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jpeg"/><Relationship Id="rId11" Type="http://schemas.microsoft.com/office/2007/relationships/diagramDrawing" Target="../diagrams/drawing1.xml"/><Relationship Id="rId5" Type="http://schemas.openxmlformats.org/officeDocument/2006/relationships/image" Target="../media/image29.jpeg"/><Relationship Id="rId10" Type="http://schemas.openxmlformats.org/officeDocument/2006/relationships/diagramColors" Target="../diagrams/colors1.xml"/><Relationship Id="rId4" Type="http://schemas.openxmlformats.org/officeDocument/2006/relationships/image" Target="../media/image28.png"/><Relationship Id="rId9"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www.ed.ac.uk/roslin/news-events/archive/2017/animal-welfare-on-easter-bush-campus"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d.ac.uk/easter-bush-campus/science-outreach-centre/animal-behaviour-toolkit-downloadable-resource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727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291264" cy="648072"/>
          </a:xfrm>
        </p:spPr>
        <p:txBody>
          <a:bodyPr/>
          <a:lstStyle/>
          <a:p>
            <a:r>
              <a:rPr lang="en-GB" dirty="0" smtClean="0"/>
              <a:t>Now plan your experiment!</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876672"/>
            <a:ext cx="3295650" cy="4707159"/>
          </a:xfrm>
          <a:prstGeom prst="rect">
            <a:avLst/>
          </a:prstGeom>
          <a:ln>
            <a:solidFill>
              <a:srgbClr val="283F79"/>
            </a:solidFill>
          </a:ln>
        </p:spPr>
      </p:pic>
      <p:sp>
        <p:nvSpPr>
          <p:cNvPr id="5" name="TextBox 4"/>
          <p:cNvSpPr txBox="1"/>
          <p:nvPr/>
        </p:nvSpPr>
        <p:spPr>
          <a:xfrm>
            <a:off x="4716517" y="968093"/>
            <a:ext cx="4419600" cy="5632311"/>
          </a:xfrm>
          <a:prstGeom prst="rect">
            <a:avLst/>
          </a:prstGeom>
          <a:noFill/>
        </p:spPr>
        <p:txBody>
          <a:bodyPr wrap="square" rtlCol="0">
            <a:spAutoFit/>
          </a:bodyPr>
          <a:lstStyle/>
          <a:p>
            <a:r>
              <a:rPr lang="en-GB" sz="2400" dirty="0" smtClean="0"/>
              <a:t>Complete these sections then check your progress with your teacher:</a:t>
            </a:r>
          </a:p>
          <a:p>
            <a:endParaRPr lang="en-GB" sz="2400" dirty="0"/>
          </a:p>
          <a:p>
            <a:pPr marL="285750" indent="-285750">
              <a:buFont typeface="Arial" panose="020B0604020202020204" pitchFamily="34" charset="0"/>
              <a:buChar char="•"/>
            </a:pPr>
            <a:r>
              <a:rPr lang="en-GB" sz="2400" dirty="0" smtClean="0"/>
              <a:t>Question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Aim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Hypothesis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Materials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Method</a:t>
            </a:r>
          </a:p>
          <a:p>
            <a:endParaRPr lang="en-GB" sz="2400" dirty="0"/>
          </a:p>
          <a:p>
            <a:r>
              <a:rPr lang="en-GB" sz="2400" dirty="0" smtClean="0"/>
              <a:t>Teacher Checkpoint</a:t>
            </a:r>
            <a:endParaRPr lang="en-GB" sz="2400" dirty="0"/>
          </a:p>
        </p:txBody>
      </p:sp>
      <p:sp>
        <p:nvSpPr>
          <p:cNvPr id="6" name="Rectangle 5"/>
          <p:cNvSpPr/>
          <p:nvPr/>
        </p:nvSpPr>
        <p:spPr>
          <a:xfrm>
            <a:off x="7315200" y="6019800"/>
            <a:ext cx="533400" cy="428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1281797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291264" cy="648072"/>
          </a:xfrm>
        </p:spPr>
        <p:txBody>
          <a:bodyPr>
            <a:noAutofit/>
          </a:bodyPr>
          <a:lstStyle/>
          <a:p>
            <a:pPr algn="ctr"/>
            <a:r>
              <a:rPr lang="en-GB" sz="6000" dirty="0" smtClean="0"/>
              <a:t>Before we work with animals in science we have to think about their welfare.</a:t>
            </a:r>
            <a:endParaRPr lang="en-GB" sz="6000" dirty="0"/>
          </a:p>
        </p:txBody>
      </p:sp>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424350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09" y="114302"/>
            <a:ext cx="8291264" cy="648072"/>
          </a:xfrm>
        </p:spPr>
        <p:txBody>
          <a:bodyPr>
            <a:normAutofit fontScale="90000"/>
          </a:bodyPr>
          <a:lstStyle/>
          <a:p>
            <a:r>
              <a:rPr lang="en-GB" dirty="0">
                <a:effectLst>
                  <a:outerShdw blurRad="38100" dist="25400" dir="5400000" algn="ctr">
                    <a:srgbClr val="6E747A">
                      <a:alpha val="43000"/>
                    </a:srgbClr>
                  </a:outerShdw>
                </a:effectLst>
              </a:rPr>
              <a:t>Worm Welfare: Have you checked the 3Rs?</a:t>
            </a:r>
            <a:r>
              <a:rPr lang="en-GB" dirty="0"/>
              <a:t> </a:t>
            </a:r>
            <a:br>
              <a:rPr lang="en-GB" dirty="0"/>
            </a:br>
            <a:r>
              <a:rPr lang="en-GB" dirty="0"/>
              <a:t> </a:t>
            </a:r>
            <a:br>
              <a:rPr lang="en-GB" dirty="0"/>
            </a:br>
            <a:endParaRPr lang="en-GB" dirty="0"/>
          </a:p>
        </p:txBody>
      </p:sp>
      <p:sp>
        <p:nvSpPr>
          <p:cNvPr id="4" name="Text Box 2"/>
          <p:cNvSpPr txBox="1">
            <a:spLocks noChangeArrowheads="1"/>
          </p:cNvSpPr>
          <p:nvPr/>
        </p:nvSpPr>
        <p:spPr bwMode="auto">
          <a:xfrm>
            <a:off x="1676400" y="876673"/>
            <a:ext cx="5676900" cy="647328"/>
          </a:xfrm>
          <a:prstGeom prst="rect">
            <a:avLst/>
          </a:prstGeom>
          <a:solidFill>
            <a:srgbClr val="FFFFFF"/>
          </a:solidFill>
          <a:ln w="31750" algn="ctr">
            <a:solidFill>
              <a:srgbClr val="DA1F28"/>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rgbClr val="C00000"/>
                </a:solidFill>
                <a:effectLst/>
                <a:latin typeface="Calibri" panose="020F0502020204030204" pitchFamily="34" charset="0"/>
              </a:rPr>
              <a:t>R</a:t>
            </a:r>
            <a:r>
              <a:rPr kumimoji="0" lang="en-GB" altLang="en-US" sz="3200" b="0" i="0" u="none" strike="noStrike" cap="none" normalizeH="0" baseline="0" dirty="0" smtClean="0">
                <a:ln>
                  <a:noFill/>
                </a:ln>
                <a:solidFill>
                  <a:srgbClr val="000000"/>
                </a:solidFill>
                <a:effectLst/>
                <a:latin typeface="Calibri" panose="020F0502020204030204" pitchFamily="34" charset="0"/>
              </a:rPr>
              <a:t>eplace	    </a:t>
            </a:r>
            <a:r>
              <a:rPr kumimoji="0" lang="en-GB" altLang="en-US" sz="3200" b="1" i="0" u="none" strike="noStrike" cap="none" normalizeH="0" baseline="0" dirty="0" smtClean="0">
                <a:ln>
                  <a:noFill/>
                </a:ln>
                <a:solidFill>
                  <a:srgbClr val="C00000"/>
                </a:solidFill>
                <a:effectLst/>
                <a:latin typeface="Calibri" panose="020F0502020204030204" pitchFamily="34" charset="0"/>
              </a:rPr>
              <a:t>R</a:t>
            </a:r>
            <a:r>
              <a:rPr kumimoji="0" lang="en-GB" altLang="en-US" sz="3200" b="0" i="0" u="none" strike="noStrike" cap="none" normalizeH="0" baseline="0" dirty="0" smtClean="0">
                <a:ln>
                  <a:noFill/>
                </a:ln>
                <a:solidFill>
                  <a:srgbClr val="000000"/>
                </a:solidFill>
                <a:effectLst/>
                <a:latin typeface="Calibri" panose="020F0502020204030204" pitchFamily="34" charset="0"/>
              </a:rPr>
              <a:t>educe	      </a:t>
            </a:r>
            <a:r>
              <a:rPr kumimoji="0" lang="en-GB" altLang="en-US" sz="3200" b="1" i="0" u="none" strike="noStrike" cap="none" normalizeH="0" baseline="0" dirty="0" smtClean="0">
                <a:ln>
                  <a:noFill/>
                </a:ln>
                <a:solidFill>
                  <a:srgbClr val="C00000"/>
                </a:solidFill>
                <a:effectLst/>
                <a:latin typeface="Calibri" panose="020F0502020204030204" pitchFamily="34" charset="0"/>
              </a:rPr>
              <a:t>R</a:t>
            </a:r>
            <a:r>
              <a:rPr kumimoji="0" lang="en-GB" altLang="en-US" sz="3200" b="0" i="0" u="none" strike="noStrike" cap="none" normalizeH="0" baseline="0" dirty="0" smtClean="0">
                <a:ln>
                  <a:noFill/>
                </a:ln>
                <a:solidFill>
                  <a:srgbClr val="000000"/>
                </a:solidFill>
                <a:effectLst/>
                <a:latin typeface="Calibri" panose="020F0502020204030204" pitchFamily="34" charset="0"/>
              </a:rPr>
              <a:t>efine</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361950" y="1735202"/>
            <a:ext cx="8305800" cy="3652475"/>
          </a:xfrm>
          <a:prstGeom prst="rect">
            <a:avLst/>
          </a:prstGeom>
        </p:spPr>
        <p:txBody>
          <a:bodyPr wrap="square">
            <a:spAutoFit/>
          </a:bodyPr>
          <a:lstStyle/>
          <a:p>
            <a:pPr>
              <a:lnSpc>
                <a:spcPct val="119000"/>
              </a:lnSpc>
              <a:spcAft>
                <a:spcPts val="600"/>
              </a:spcAft>
            </a:pPr>
            <a:r>
              <a:rPr lang="en-GB" sz="2800" kern="1400" dirty="0">
                <a:solidFill>
                  <a:srgbClr val="000000"/>
                </a:solidFill>
                <a:latin typeface="Calibri" panose="020F0502020204030204" pitchFamily="34" charset="0"/>
              </a:rPr>
              <a:t>The 3Rs are how we make sure animals in experiments are properly </a:t>
            </a:r>
            <a:r>
              <a:rPr lang="en-GB" sz="2800" kern="1400" dirty="0" smtClean="0">
                <a:solidFill>
                  <a:srgbClr val="000000"/>
                </a:solidFill>
                <a:latin typeface="Calibri" panose="020F0502020204030204" pitchFamily="34" charset="0"/>
              </a:rPr>
              <a:t>taken </a:t>
            </a:r>
            <a:r>
              <a:rPr lang="en-GB" sz="2800" kern="1400" dirty="0">
                <a:solidFill>
                  <a:srgbClr val="000000"/>
                </a:solidFill>
                <a:latin typeface="Calibri" panose="020F0502020204030204" pitchFamily="34" charset="0"/>
              </a:rPr>
              <a:t>care of and protected from unnecessary suffering.</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Before scientists can get a licence to do animal research, they always have to show that they have applied the 3Rs. </a:t>
            </a: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kern="1400" dirty="0">
              <a:ln>
                <a:noFill/>
              </a:ln>
              <a:solidFill>
                <a:srgbClr val="000000"/>
              </a:solidFill>
              <a:effectLst/>
              <a:latin typeface="Calibri" panose="020F0502020204030204" pitchFamily="34" charset="0"/>
            </a:endParaRPr>
          </a:p>
        </p:txBody>
      </p:sp>
      <p:pic>
        <p:nvPicPr>
          <p:cNvPr id="6147" name="Picture 3" descr="Image result for understanding animal research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398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828800" y="4724400"/>
            <a:ext cx="6049092" cy="640240"/>
          </a:xfrm>
          <a:prstGeom prst="rect">
            <a:avLst/>
          </a:prstGeom>
        </p:spPr>
        <p:txBody>
          <a:bodyPr wrap="none">
            <a:spAutoFit/>
          </a:bodyPr>
          <a:lstStyle/>
          <a:p>
            <a:pPr>
              <a:lnSpc>
                <a:spcPct val="119000"/>
              </a:lnSpc>
              <a:spcAft>
                <a:spcPts val="600"/>
              </a:spcAft>
            </a:pPr>
            <a:r>
              <a:rPr lang="en-GB" sz="3200" kern="1400" dirty="0">
                <a:solidFill>
                  <a:srgbClr val="C00000"/>
                </a:solidFill>
                <a:latin typeface="Calibri" panose="020F0502020204030204" pitchFamily="34" charset="0"/>
              </a:rPr>
              <a:t>Check the 3Rs for your experiment.</a:t>
            </a:r>
            <a:endParaRPr lang="en-GB" sz="2000" kern="1400" dirty="0">
              <a:solidFill>
                <a:srgbClr val="C00000"/>
              </a:solidFill>
              <a:latin typeface="Calibri" panose="020F0502020204030204" pitchFamily="34" charset="0"/>
            </a:endParaRPr>
          </a:p>
        </p:txBody>
      </p:sp>
      <p:sp>
        <p:nvSpPr>
          <p:cNvPr id="7" name="TextBox 6"/>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Tree>
    <p:extLst>
      <p:ext uri="{BB962C8B-B14F-4D97-AF65-F5344CB8AC3E}">
        <p14:creationId xmlns:p14="http://schemas.microsoft.com/office/powerpoint/2010/main" val="33402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105" y="666750"/>
            <a:ext cx="8825707" cy="5352043"/>
          </a:xfrm>
          <a:prstGeom prst="rect">
            <a:avLst/>
          </a:prstGeom>
        </p:spPr>
        <p:txBody>
          <a:bodyPr wrap="square">
            <a:spAutoFit/>
          </a:bodyPr>
          <a:lstStyle/>
          <a:p>
            <a:pPr>
              <a:lnSpc>
                <a:spcPct val="119000"/>
              </a:lnSpc>
              <a:spcAft>
                <a:spcPts val="600"/>
              </a:spcAft>
            </a:pPr>
            <a:r>
              <a:rPr lang="en-GB" sz="3200" b="1" kern="1400" dirty="0" smtClean="0">
                <a:solidFill>
                  <a:srgbClr val="C00000"/>
                </a:solidFill>
                <a:latin typeface="Calibri" panose="020F0502020204030204" pitchFamily="34" charset="0"/>
              </a:rPr>
              <a:t>R</a:t>
            </a:r>
            <a:r>
              <a:rPr lang="en-GB" sz="3200" b="1" kern="1400" dirty="0" smtClean="0">
                <a:solidFill>
                  <a:srgbClr val="000000"/>
                </a:solidFill>
                <a:latin typeface="Calibri" panose="020F0502020204030204" pitchFamily="34" charset="0"/>
              </a:rPr>
              <a:t>eplace</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This means using something else to do the experiment if you can and is the most important of the 3Rs. It is always better to avoid </a:t>
            </a:r>
            <a:r>
              <a:rPr lang="en-GB" sz="2800" kern="1400" dirty="0" smtClean="0">
                <a:solidFill>
                  <a:srgbClr val="000000"/>
                </a:solidFill>
                <a:latin typeface="Calibri" panose="020F0502020204030204" pitchFamily="34" charset="0"/>
              </a:rPr>
              <a:t>using </a:t>
            </a:r>
            <a:r>
              <a:rPr lang="en-GB" sz="2800" kern="1400" dirty="0">
                <a:solidFill>
                  <a:srgbClr val="000000"/>
                </a:solidFill>
                <a:latin typeface="Calibri" panose="020F0502020204030204" pitchFamily="34" charset="0"/>
              </a:rPr>
              <a:t>animals if that is possible</a:t>
            </a:r>
            <a:r>
              <a:rPr lang="en-GB" sz="2800" kern="1400" dirty="0" smtClean="0">
                <a:solidFill>
                  <a:srgbClr val="000000"/>
                </a:solidFill>
                <a:latin typeface="Calibri" panose="020F0502020204030204" pitchFamily="34" charset="0"/>
              </a:rPr>
              <a:t>.</a:t>
            </a:r>
          </a:p>
          <a:p>
            <a:pPr>
              <a:lnSpc>
                <a:spcPct val="119000"/>
              </a:lnSpc>
              <a:spcAft>
                <a:spcPts val="600"/>
              </a:spcAft>
            </a:pP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Can your experiment be done in another way without using an animal?</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Yes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No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kern="1400" dirty="0">
              <a:ln>
                <a:noFill/>
              </a:ln>
              <a:solidFill>
                <a:srgbClr val="000000"/>
              </a:solidFill>
              <a:effectLst/>
              <a:latin typeface="Calibri" panose="020F0502020204030204" pitchFamily="34" charset="0"/>
            </a:endParaRPr>
          </a:p>
        </p:txBody>
      </p:sp>
      <p:pic>
        <p:nvPicPr>
          <p:cNvPr id="6147" name="Picture 3" descr="Image result for understanding animal research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398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Tree>
    <p:extLst>
      <p:ext uri="{BB962C8B-B14F-4D97-AF65-F5344CB8AC3E}">
        <p14:creationId xmlns:p14="http://schemas.microsoft.com/office/powerpoint/2010/main" val="4132395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793" y="526856"/>
            <a:ext cx="8888413" cy="4432688"/>
          </a:xfrm>
          <a:prstGeom prst="rect">
            <a:avLst/>
          </a:prstGeom>
        </p:spPr>
        <p:txBody>
          <a:bodyPr wrap="square">
            <a:spAutoFit/>
          </a:bodyPr>
          <a:lstStyle/>
          <a:p>
            <a:pPr>
              <a:lnSpc>
                <a:spcPct val="119000"/>
              </a:lnSpc>
              <a:spcAft>
                <a:spcPts val="600"/>
              </a:spcAft>
            </a:pPr>
            <a:r>
              <a:rPr lang="en-GB" sz="3200" b="1" kern="1400" dirty="0">
                <a:solidFill>
                  <a:srgbClr val="C00000"/>
                </a:solidFill>
                <a:latin typeface="Calibri" panose="020F0502020204030204" pitchFamily="34" charset="0"/>
              </a:rPr>
              <a:t>R</a:t>
            </a:r>
            <a:r>
              <a:rPr lang="en-GB" sz="3200" b="1" kern="1400" dirty="0">
                <a:solidFill>
                  <a:srgbClr val="000000"/>
                </a:solidFill>
                <a:latin typeface="Calibri" panose="020F0502020204030204" pitchFamily="34" charset="0"/>
              </a:rPr>
              <a:t>educe</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We should always use the fewest number of animals possible in </a:t>
            </a:r>
            <a:r>
              <a:rPr lang="en-GB" sz="2800" kern="1400" dirty="0" smtClean="0">
                <a:solidFill>
                  <a:srgbClr val="000000"/>
                </a:solidFill>
                <a:latin typeface="Calibri" panose="020F0502020204030204" pitchFamily="34" charset="0"/>
              </a:rPr>
              <a:t>any experiment</a:t>
            </a:r>
            <a:r>
              <a:rPr lang="en-GB" sz="2800" kern="1400" dirty="0">
                <a:solidFill>
                  <a:srgbClr val="000000"/>
                </a:solidFill>
                <a:latin typeface="Calibri" panose="020F0502020204030204" pitchFamily="34" charset="0"/>
              </a:rPr>
              <a:t>.  Fewer animals means there is less chance of causing harm.</a:t>
            </a:r>
            <a:endParaRPr lang="en-GB" kern="1400" dirty="0">
              <a:solidFill>
                <a:srgbClr val="000000"/>
              </a:solidFill>
              <a:latin typeface="Calibri" panose="020F0502020204030204" pitchFamily="34" charset="0"/>
            </a:endParaRPr>
          </a:p>
          <a:p>
            <a:pPr>
              <a:lnSpc>
                <a:spcPct val="119000"/>
              </a:lnSpc>
              <a:spcAft>
                <a:spcPts val="600"/>
              </a:spcAft>
            </a:pPr>
            <a:r>
              <a:rPr lang="en-GB" sz="2800" b="1" kern="1400" dirty="0">
                <a:solidFill>
                  <a:srgbClr val="000000"/>
                </a:solidFill>
                <a:latin typeface="Calibri" panose="020F0502020204030204" pitchFamily="34" charset="0"/>
              </a:rPr>
              <a:t>Can you use fewer animals?</a:t>
            </a:r>
            <a:endParaRPr lang="en-GB" b="1"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Yes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No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kern="1400" dirty="0">
              <a:ln>
                <a:noFill/>
              </a:ln>
              <a:solidFill>
                <a:srgbClr val="000000"/>
              </a:solidFill>
              <a:effectLst/>
              <a:latin typeface="Calibri" panose="020F0502020204030204" pitchFamily="34" charset="0"/>
            </a:endParaRPr>
          </a:p>
        </p:txBody>
      </p:sp>
      <p:pic>
        <p:nvPicPr>
          <p:cNvPr id="7170" name="Picture 2" descr="Image result for understanding animal research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398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Box 4"/>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483046" y="2832154"/>
            <a:ext cx="3759627" cy="2819720"/>
          </a:xfrm>
          <a:prstGeom prst="rect">
            <a:avLst/>
          </a:prstGeom>
        </p:spPr>
      </p:pic>
    </p:spTree>
    <p:extLst>
      <p:ext uri="{BB962C8B-B14F-4D97-AF65-F5344CB8AC3E}">
        <p14:creationId xmlns:p14="http://schemas.microsoft.com/office/powerpoint/2010/main" val="3082307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understanding animal research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398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Rectangle 4"/>
          <p:cNvSpPr/>
          <p:nvPr/>
        </p:nvSpPr>
        <p:spPr>
          <a:xfrm>
            <a:off x="165893" y="551705"/>
            <a:ext cx="8812213" cy="5754589"/>
          </a:xfrm>
          <a:prstGeom prst="rect">
            <a:avLst/>
          </a:prstGeom>
        </p:spPr>
        <p:txBody>
          <a:bodyPr wrap="square">
            <a:spAutoFit/>
          </a:bodyPr>
          <a:lstStyle/>
          <a:p>
            <a:pPr>
              <a:lnSpc>
                <a:spcPct val="119000"/>
              </a:lnSpc>
              <a:spcAft>
                <a:spcPts val="600"/>
              </a:spcAft>
            </a:pPr>
            <a:r>
              <a:rPr lang="en-GB" sz="2800" b="1" kern="1400" dirty="0">
                <a:solidFill>
                  <a:srgbClr val="C00000"/>
                </a:solidFill>
                <a:latin typeface="Calibri" panose="020F0502020204030204" pitchFamily="34" charset="0"/>
              </a:rPr>
              <a:t>R</a:t>
            </a:r>
            <a:r>
              <a:rPr lang="en-GB" sz="2800" b="1" kern="1400" dirty="0">
                <a:solidFill>
                  <a:srgbClr val="000000"/>
                </a:solidFill>
                <a:latin typeface="Calibri" panose="020F0502020204030204" pitchFamily="34" charset="0"/>
              </a:rPr>
              <a:t>efine</a:t>
            </a:r>
            <a:endParaRPr lang="en-GB"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This is the most complex of the 3Rs. It means trying to think about the </a:t>
            </a:r>
            <a:r>
              <a:rPr lang="en-GB" sz="2400" kern="1400" dirty="0" smtClean="0">
                <a:solidFill>
                  <a:srgbClr val="000000"/>
                </a:solidFill>
                <a:latin typeface="Calibri" panose="020F0502020204030204" pitchFamily="34" charset="0"/>
              </a:rPr>
              <a:t>experience </a:t>
            </a:r>
            <a:r>
              <a:rPr lang="en-GB" sz="2400" kern="1400" dirty="0">
                <a:solidFill>
                  <a:srgbClr val="000000"/>
                </a:solidFill>
                <a:latin typeface="Calibri" panose="020F0502020204030204" pitchFamily="34" charset="0"/>
              </a:rPr>
              <a:t>of the animal and designing experiments and housing to make their experience better. We should always do everything possible to reduce pain, discomfort or distress.</a:t>
            </a:r>
            <a:endParaRPr lang="en-GB"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Using an animal that has a simpler nervous system and brain (like a worm) can be a refinement, because we think those </a:t>
            </a:r>
            <a:r>
              <a:rPr lang="en-GB" sz="2400" kern="1400" dirty="0" smtClean="0">
                <a:solidFill>
                  <a:srgbClr val="000000"/>
                </a:solidFill>
                <a:latin typeface="Calibri" panose="020F0502020204030204" pitchFamily="34" charset="0"/>
              </a:rPr>
              <a:t>animals experience </a:t>
            </a:r>
            <a:r>
              <a:rPr lang="en-GB" sz="2400" kern="1400" dirty="0">
                <a:solidFill>
                  <a:srgbClr val="000000"/>
                </a:solidFill>
                <a:latin typeface="Calibri" panose="020F0502020204030204" pitchFamily="34" charset="0"/>
              </a:rPr>
              <a:t>less stress.</a:t>
            </a:r>
          </a:p>
          <a:p>
            <a:pPr>
              <a:lnSpc>
                <a:spcPct val="119000"/>
              </a:lnSpc>
              <a:spcAft>
                <a:spcPts val="600"/>
              </a:spcAft>
            </a:pPr>
            <a:r>
              <a:rPr lang="en-GB" sz="2400" i="1" kern="1400" dirty="0">
                <a:solidFill>
                  <a:srgbClr val="000000"/>
                </a:solidFill>
                <a:latin typeface="Calibri" panose="020F0502020204030204" pitchFamily="34" charset="0"/>
              </a:rPr>
              <a:t>Can you use a simpler organism to do your research?</a:t>
            </a:r>
          </a:p>
          <a:p>
            <a:pPr>
              <a:lnSpc>
                <a:spcPct val="119000"/>
              </a:lnSpc>
              <a:spcAft>
                <a:spcPts val="600"/>
              </a:spcAft>
            </a:pPr>
            <a:r>
              <a:rPr lang="en-GB" sz="2400" kern="1400" dirty="0">
                <a:solidFill>
                  <a:srgbClr val="000000"/>
                </a:solidFill>
                <a:latin typeface="Calibri" panose="020F0502020204030204" pitchFamily="34" charset="0"/>
              </a:rPr>
              <a:t>Yes </a:t>
            </a:r>
            <a:r>
              <a:rPr lang="en-GB" sz="24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No  </a:t>
            </a:r>
            <a:r>
              <a:rPr lang="en-GB" sz="24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kern="1400" dirty="0">
              <a:ln>
                <a:noFill/>
              </a:ln>
              <a:solidFill>
                <a:srgbClr val="000000"/>
              </a:solidFill>
              <a:effectLst/>
              <a:latin typeface="Calibri" panose="020F0502020204030204" pitchFamily="34" charset="0"/>
            </a:endParaRPr>
          </a:p>
        </p:txBody>
      </p:sp>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Tree>
    <p:extLst>
      <p:ext uri="{BB962C8B-B14F-4D97-AF65-F5344CB8AC3E}">
        <p14:creationId xmlns:p14="http://schemas.microsoft.com/office/powerpoint/2010/main" val="1191256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understanding animal research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398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ectangle 1"/>
          <p:cNvSpPr/>
          <p:nvPr/>
        </p:nvSpPr>
        <p:spPr>
          <a:xfrm>
            <a:off x="152400" y="347827"/>
            <a:ext cx="8458200" cy="4319131"/>
          </a:xfrm>
          <a:prstGeom prst="rect">
            <a:avLst/>
          </a:prstGeom>
        </p:spPr>
        <p:txBody>
          <a:bodyPr wrap="square">
            <a:spAutoFit/>
          </a:bodyPr>
          <a:lstStyle/>
          <a:p>
            <a:pPr>
              <a:lnSpc>
                <a:spcPct val="119000"/>
              </a:lnSpc>
              <a:spcAft>
                <a:spcPts val="600"/>
              </a:spcAft>
            </a:pPr>
            <a:r>
              <a:rPr lang="en-GB" sz="2800" b="1" kern="1400" dirty="0">
                <a:solidFill>
                  <a:srgbClr val="000000"/>
                </a:solidFill>
                <a:latin typeface="Calibri" panose="020F0502020204030204" pitchFamily="34" charset="0"/>
              </a:rPr>
              <a:t>Can you change your experiment in any way to make it less stressful for the animals? </a:t>
            </a:r>
            <a:endParaRPr lang="en-GB" sz="2800" b="1" kern="1400" dirty="0" smtClean="0">
              <a:solidFill>
                <a:srgbClr val="000000"/>
              </a:solidFill>
              <a:latin typeface="Calibri" panose="020F0502020204030204" pitchFamily="34" charset="0"/>
            </a:endParaRPr>
          </a:p>
          <a:p>
            <a:pPr>
              <a:lnSpc>
                <a:spcPct val="119000"/>
              </a:lnSpc>
              <a:spcAft>
                <a:spcPts val="600"/>
              </a:spcAft>
            </a:pPr>
            <a:r>
              <a:rPr lang="en-GB" sz="2800" kern="1400" dirty="0" smtClean="0">
                <a:solidFill>
                  <a:srgbClr val="000000"/>
                </a:solidFill>
                <a:latin typeface="Calibri" panose="020F0502020204030204" pitchFamily="34" charset="0"/>
              </a:rPr>
              <a:t>Perhaps </a:t>
            </a:r>
            <a:r>
              <a:rPr lang="en-GB" sz="2800" kern="1400" dirty="0">
                <a:solidFill>
                  <a:srgbClr val="000000"/>
                </a:solidFill>
                <a:latin typeface="Calibri" panose="020F0502020204030204" pitchFamily="34" charset="0"/>
              </a:rPr>
              <a:t>by handling them for less time, or working in a more comfortable and familiar environment? If yes, how?</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Yes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No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kern="1400" dirty="0">
              <a:ln>
                <a:noFill/>
              </a:ln>
              <a:solidFill>
                <a:srgbClr val="000000"/>
              </a:solidFill>
              <a:effectLst/>
              <a:latin typeface="Calibri" panose="020F0502020204030204" pitchFamily="34" charset="0"/>
            </a:endParaRPr>
          </a:p>
        </p:txBody>
      </p:sp>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
        <p:nvSpPr>
          <p:cNvPr id="5" name="TextBox 4"/>
          <p:cNvSpPr txBox="1"/>
          <p:nvPr/>
        </p:nvSpPr>
        <p:spPr>
          <a:xfrm>
            <a:off x="4038599" y="2553173"/>
            <a:ext cx="5002213" cy="2383631"/>
          </a:xfrm>
          <a:prstGeom prst="wedgeRoundRectCallout">
            <a:avLst>
              <a:gd name="adj1" fmla="val -88554"/>
              <a:gd name="adj2" fmla="val -28111"/>
              <a:gd name="adj3" fmla="val 16667"/>
            </a:avLst>
          </a:prstGeom>
          <a:ln>
            <a:solidFill>
              <a:srgbClr val="0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solidFill>
                  <a:srgbClr val="00B050"/>
                </a:solidFill>
              </a:rPr>
              <a:t>I like dark places and living in soil.</a:t>
            </a:r>
          </a:p>
          <a:p>
            <a:endParaRPr lang="en-GB" sz="2000" dirty="0" smtClean="0">
              <a:solidFill>
                <a:srgbClr val="C00000"/>
              </a:solidFill>
            </a:endParaRPr>
          </a:p>
          <a:p>
            <a:r>
              <a:rPr lang="en-GB" sz="2400" dirty="0" smtClean="0">
                <a:solidFill>
                  <a:srgbClr val="C00000"/>
                </a:solidFill>
              </a:rPr>
              <a:t>I don’t like having dry skin, if my skin is dry I can’t breathe. I don’t like being handled too much. </a:t>
            </a:r>
          </a:p>
          <a:p>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8995" y="3048000"/>
            <a:ext cx="3031490" cy="2362200"/>
          </a:xfrm>
          <a:prstGeom prst="rect">
            <a:avLst/>
          </a:prstGeom>
        </p:spPr>
      </p:pic>
    </p:spTree>
    <p:extLst>
      <p:ext uri="{BB962C8B-B14F-4D97-AF65-F5344CB8AC3E}">
        <p14:creationId xmlns:p14="http://schemas.microsoft.com/office/powerpoint/2010/main" val="1811253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45800"/>
            <a:ext cx="8458200" cy="4136004"/>
          </a:xfrm>
          <a:prstGeom prst="rect">
            <a:avLst/>
          </a:prstGeom>
        </p:spPr>
        <p:txBody>
          <a:bodyPr wrap="square">
            <a:spAutoFit/>
          </a:bodyPr>
          <a:lstStyle/>
          <a:p>
            <a:pPr>
              <a:lnSpc>
                <a:spcPct val="119000"/>
              </a:lnSpc>
              <a:spcAft>
                <a:spcPts val="600"/>
              </a:spcAft>
            </a:pPr>
            <a:r>
              <a:rPr lang="en-GB" sz="2800" b="1" kern="1400" dirty="0">
                <a:solidFill>
                  <a:srgbClr val="000000"/>
                </a:solidFill>
                <a:latin typeface="Calibri" panose="020F0502020204030204" pitchFamily="34" charset="0"/>
              </a:rPr>
              <a:t>Do you understand what your animal needs to feel comfortable and can you improve their living conditions to make them more like what the animal would choose for itself? </a:t>
            </a:r>
            <a:r>
              <a:rPr lang="en-GB" sz="2800" kern="1400" dirty="0">
                <a:solidFill>
                  <a:srgbClr val="000000"/>
                </a:solidFill>
                <a:latin typeface="Calibri" panose="020F0502020204030204" pitchFamily="34" charset="0"/>
              </a:rPr>
              <a:t>If yes, how</a:t>
            </a:r>
            <a:r>
              <a:rPr lang="en-GB" sz="2800" kern="1400" dirty="0" smtClean="0">
                <a:solidFill>
                  <a:srgbClr val="000000"/>
                </a:solidFill>
                <a:latin typeface="Calibri" panose="020F0502020204030204" pitchFamily="34" charset="0"/>
              </a:rPr>
              <a:t>?</a:t>
            </a:r>
          </a:p>
          <a:p>
            <a:pPr>
              <a:lnSpc>
                <a:spcPct val="119000"/>
              </a:lnSpc>
              <a:spcAft>
                <a:spcPts val="600"/>
              </a:spcAft>
            </a:pP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Yes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sz="2800" kern="1400" dirty="0">
                <a:solidFill>
                  <a:srgbClr val="000000"/>
                </a:solidFill>
                <a:latin typeface="Calibri" panose="020F0502020204030204" pitchFamily="34" charset="0"/>
              </a:rPr>
              <a:t>No </a:t>
            </a:r>
            <a:r>
              <a:rPr lang="en-GB" sz="2800" kern="1400" dirty="0">
                <a:solidFill>
                  <a:srgbClr val="000000"/>
                </a:solidFill>
                <a:latin typeface="Wingdings 2" panose="05020102010507070707" pitchFamily="18" charset="2"/>
              </a:rPr>
              <a:t>£</a:t>
            </a: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endParaRPr lang="en-GB" kern="1400" dirty="0">
              <a:ln>
                <a:noFill/>
              </a:ln>
              <a:solidFill>
                <a:srgbClr val="000000"/>
              </a:solidFill>
              <a:effectLst/>
              <a:latin typeface="Calibri" panose="020F0502020204030204" pitchFamily="34" charset="0"/>
            </a:endParaRPr>
          </a:p>
        </p:txBody>
      </p:sp>
      <p:pic>
        <p:nvPicPr>
          <p:cNvPr id="5" name="Picture 2" descr="Image result for understanding animal research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76200"/>
            <a:ext cx="10398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686175" y="2486025"/>
            <a:ext cx="4038600" cy="3028950"/>
          </a:xfrm>
          <a:prstGeom prst="rect">
            <a:avLst/>
          </a:prstGeom>
        </p:spPr>
      </p:pic>
    </p:spTree>
    <p:extLst>
      <p:ext uri="{BB962C8B-B14F-4D97-AF65-F5344CB8AC3E}">
        <p14:creationId xmlns:p14="http://schemas.microsoft.com/office/powerpoint/2010/main" val="975865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291264" cy="648072"/>
          </a:xfrm>
        </p:spPr>
        <p:txBody>
          <a:bodyPr>
            <a:noAutofit/>
          </a:bodyPr>
          <a:lstStyle/>
          <a:p>
            <a:pPr algn="ctr"/>
            <a:r>
              <a:rPr lang="en-GB" sz="6000" dirty="0" smtClean="0"/>
              <a:t>Well done, you have all thought about the welfare of the worms.</a:t>
            </a:r>
            <a:endParaRPr lang="en-GB" sz="6000" dirty="0"/>
          </a:p>
        </p:txBody>
      </p:sp>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1605926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71" y="186940"/>
            <a:ext cx="11055019" cy="584775"/>
          </a:xfrm>
          <a:prstGeom prst="rect">
            <a:avLst/>
          </a:prstGeom>
        </p:spPr>
        <p:txBody>
          <a:bodyPr>
            <a:spAutoFit/>
          </a:bodyPr>
          <a:lstStyle>
            <a:lvl1pPr marL="0" marR="0" indent="0" algn="l" defTabSz="914400" rtl="0" eaLnBrk="1" fontAlgn="auto" latinLnBrk="0" hangingPunct="1">
              <a:lnSpc>
                <a:spcPct val="100000"/>
              </a:lnSpc>
              <a:spcBef>
                <a:spcPct val="0"/>
              </a:spcBef>
              <a:spcAft>
                <a:spcPts val="0"/>
              </a:spcAft>
              <a:buClrTx/>
              <a:buSzTx/>
              <a:buFontTx/>
              <a:buNone/>
              <a:tabLst/>
              <a:defRPr sz="1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3200" dirty="0">
                <a:solidFill>
                  <a:srgbClr val="C10D18"/>
                </a:solidFill>
                <a:latin typeface="+mn-lt"/>
                <a:ea typeface="Adobe Fan Heiti Std B" pitchFamily="34" charset="-128"/>
                <a:cs typeface="+mj-cs"/>
              </a:rPr>
              <a:t>Before </a:t>
            </a:r>
            <a:r>
              <a:rPr lang="en-GB" sz="3200" dirty="0" smtClean="0">
                <a:solidFill>
                  <a:srgbClr val="C10D18"/>
                </a:solidFill>
                <a:latin typeface="+mn-lt"/>
                <a:ea typeface="Adobe Fan Heiti Std B" pitchFamily="34" charset="-128"/>
                <a:cs typeface="+mj-cs"/>
              </a:rPr>
              <a:t>we give you your materials………..</a:t>
            </a:r>
            <a:endParaRPr lang="en-GB" sz="3200" dirty="0">
              <a:solidFill>
                <a:srgbClr val="C10D18"/>
              </a:solidFill>
              <a:latin typeface="+mn-lt"/>
              <a:ea typeface="Adobe Fan Heiti Std B" pitchFamily="34" charset="-128"/>
              <a:cs typeface="+mj-cs"/>
            </a:endParaRPr>
          </a:p>
        </p:txBody>
      </p:sp>
      <p:sp>
        <p:nvSpPr>
          <p:cNvPr id="7" name="Rectangle 6"/>
          <p:cNvSpPr/>
          <p:nvPr/>
        </p:nvSpPr>
        <p:spPr>
          <a:xfrm>
            <a:off x="228600" y="914400"/>
            <a:ext cx="11239500" cy="4647426"/>
          </a:xfrm>
          <a:prstGeom prst="rect">
            <a:avLst/>
          </a:prstGeom>
        </p:spPr>
        <p:txBody>
          <a:bodyPr wrap="square">
            <a:spAutoFit/>
          </a:bodyPr>
          <a:lstStyle/>
          <a:p>
            <a:pPr>
              <a:spcAft>
                <a:spcPts val="1200"/>
              </a:spcAft>
            </a:pPr>
            <a:r>
              <a:rPr lang="en-GB" sz="2400" dirty="0">
                <a:latin typeface="Arial" panose="020B0604020202020204" pitchFamily="34" charset="0"/>
                <a:cs typeface="Arial" panose="020B0604020202020204" pitchFamily="34" charset="0"/>
              </a:rPr>
              <a:t>When performing experiments, safety is very important!!</a:t>
            </a:r>
          </a:p>
          <a:p>
            <a:pPr>
              <a:spcAft>
                <a:spcPts val="1200"/>
              </a:spcAft>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a:latin typeface="Arial" panose="020B0604020202020204" pitchFamily="34" charset="0"/>
                <a:cs typeface="Arial" panose="020B0604020202020204" pitchFamily="34" charset="0"/>
              </a:rPr>
              <a:t>DO NOT EAT OR DRINK</a:t>
            </a:r>
          </a:p>
          <a:p>
            <a:pPr marL="342900" indent="-342900">
              <a:spcAft>
                <a:spcPts val="1200"/>
              </a:spcAft>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WORK CAREFULLY WITH THE WORMS</a:t>
            </a:r>
          </a:p>
          <a:p>
            <a:pPr>
              <a:spcAft>
                <a:spcPts val="1200"/>
              </a:spcAft>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a:latin typeface="Arial" panose="020B0604020202020204" pitchFamily="34" charset="0"/>
                <a:cs typeface="Arial" panose="020B0604020202020204" pitchFamily="34" charset="0"/>
              </a:rPr>
              <a:t>LISTEN AND FOLLOW THE </a:t>
            </a:r>
            <a:r>
              <a:rPr lang="en-GB" sz="2400" dirty="0" smtClean="0">
                <a:latin typeface="Arial" panose="020B0604020202020204" pitchFamily="34" charset="0"/>
                <a:cs typeface="Arial" panose="020B0604020202020204" pitchFamily="34" charset="0"/>
              </a:rPr>
              <a:t>INSTRUCTIONS</a:t>
            </a:r>
          </a:p>
          <a:p>
            <a:pPr marL="342900" indent="-342900">
              <a:spcAft>
                <a:spcPts val="1200"/>
              </a:spcAft>
              <a:buFont typeface="Wingdings" panose="05000000000000000000" pitchFamily="2" charset="2"/>
              <a:buChar char="v"/>
            </a:pPr>
            <a:endParaRPr lang="en-GB" sz="24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v"/>
            </a:pPr>
            <a:r>
              <a:rPr lang="en-GB" sz="2400" dirty="0" smtClean="0">
                <a:latin typeface="Arial" panose="020B0604020202020204" pitchFamily="34" charset="0"/>
                <a:cs typeface="Arial" panose="020B0604020202020204" pitchFamily="34" charset="0"/>
              </a:rPr>
              <a:t>WASH YOUR HANDS AT THE END</a:t>
            </a: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1FF261D-5BC6-4232-9DA9-31269B0F71CC}"/>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4590661" y="1455650"/>
            <a:ext cx="1407543" cy="1407543"/>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5605" y="4811986"/>
            <a:ext cx="1410779" cy="1410779"/>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72131" y="3443029"/>
            <a:ext cx="1447800" cy="1447800"/>
          </a:xfrm>
          <a:prstGeom prst="rect">
            <a:avLst/>
          </a:prstGeom>
        </p:spPr>
      </p:pic>
      <p:sp>
        <p:nvSpPr>
          <p:cNvPr id="11" name="TextBox 1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13" name="Picture 1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2434403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52931" y="4627802"/>
            <a:ext cx="7772400" cy="147002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b="1" dirty="0" smtClean="0">
                <a:solidFill>
                  <a:srgbClr val="C10D18"/>
                </a:solidFill>
                <a:latin typeface="+mn-lt"/>
              </a:rPr>
              <a:t>Animal Behaviour Toolkit</a:t>
            </a:r>
            <a:endParaRPr lang="en-GB" sz="6600" b="1" dirty="0">
              <a:solidFill>
                <a:srgbClr val="C10D18"/>
              </a:solidFill>
              <a:latin typeface="+mn-lt"/>
            </a:endParaRPr>
          </a:p>
        </p:txBody>
      </p:sp>
      <p:grpSp>
        <p:nvGrpSpPr>
          <p:cNvPr id="6" name="Group 5"/>
          <p:cNvGrpSpPr/>
          <p:nvPr/>
        </p:nvGrpSpPr>
        <p:grpSpPr>
          <a:xfrm>
            <a:off x="3200400" y="86833"/>
            <a:ext cx="3504732" cy="4400664"/>
            <a:chOff x="152400" y="1483713"/>
            <a:chExt cx="3504732" cy="4400664"/>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1483713"/>
              <a:ext cx="3276132" cy="4081818"/>
            </a:xfrm>
            <a:prstGeom prst="rect">
              <a:avLst/>
            </a:prstGeom>
          </p:spPr>
        </p:pic>
        <p:pic>
          <p:nvPicPr>
            <p:cNvPr id="9" name="Picture 8"/>
            <p:cNvPicPr>
              <a:picLocks noChangeAspect="1"/>
            </p:cNvPicPr>
            <p:nvPr/>
          </p:nvPicPr>
          <p:blipFill>
            <a:blip r:embed="rId4"/>
            <a:stretch>
              <a:fillRect/>
            </a:stretch>
          </p:blipFill>
          <p:spPr>
            <a:xfrm>
              <a:off x="152400" y="5547946"/>
              <a:ext cx="2923891" cy="336431"/>
            </a:xfrm>
            <a:prstGeom prst="rect">
              <a:avLst/>
            </a:prstGeom>
          </p:spPr>
        </p:pic>
      </p:grpSp>
    </p:spTree>
    <p:extLst>
      <p:ext uri="{BB962C8B-B14F-4D97-AF65-F5344CB8AC3E}">
        <p14:creationId xmlns:p14="http://schemas.microsoft.com/office/powerpoint/2010/main" val="211123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291264" cy="648072"/>
          </a:xfrm>
        </p:spPr>
        <p:txBody>
          <a:bodyPr>
            <a:noAutofit/>
          </a:bodyPr>
          <a:lstStyle/>
          <a:p>
            <a:pPr algn="ctr"/>
            <a:r>
              <a:rPr lang="en-GB" sz="6000" dirty="0" smtClean="0"/>
              <a:t>Collect your materials and carry out your investigation! </a:t>
            </a:r>
            <a:br>
              <a:rPr lang="en-GB" sz="6000" dirty="0" smtClean="0"/>
            </a:br>
            <a:r>
              <a:rPr lang="en-GB" sz="4000" dirty="0" smtClean="0">
                <a:solidFill>
                  <a:srgbClr val="283F79"/>
                </a:solidFill>
              </a:rPr>
              <a:t>Remember to record your results </a:t>
            </a:r>
            <a:r>
              <a:rPr lang="en-GB" sz="4000" i="1" dirty="0">
                <a:solidFill>
                  <a:srgbClr val="283F79"/>
                </a:solidFill>
              </a:rPr>
              <a:t>W</a:t>
            </a:r>
            <a:r>
              <a:rPr lang="en-GB" sz="4000" i="1" dirty="0" smtClean="0">
                <a:solidFill>
                  <a:srgbClr val="283F79"/>
                </a:solidFill>
              </a:rPr>
              <a:t>hat will you record? </a:t>
            </a:r>
            <a:endParaRPr lang="en-GB" sz="4000" i="1" dirty="0">
              <a:solidFill>
                <a:srgbClr val="283F79"/>
              </a:solidFill>
            </a:endParaRPr>
          </a:p>
        </p:txBody>
      </p:sp>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1853040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724400"/>
            <a:ext cx="8291264" cy="648072"/>
          </a:xfrm>
        </p:spPr>
        <p:txBody>
          <a:bodyPr>
            <a:normAutofit/>
          </a:bodyPr>
          <a:lstStyle/>
          <a:p>
            <a:r>
              <a:rPr lang="en-GB" dirty="0" smtClean="0"/>
              <a:t>Now wash your hands with soap and hot water</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1300" y="838200"/>
            <a:ext cx="3581400" cy="3581400"/>
          </a:xfrm>
          <a:prstGeom prst="rect">
            <a:avLst/>
          </a:prstGeom>
        </p:spPr>
      </p:pic>
      <p:sp>
        <p:nvSpPr>
          <p:cNvPr id="5" name="TextBox 4"/>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3829361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291264" cy="648072"/>
          </a:xfrm>
        </p:spPr>
        <p:txBody>
          <a:bodyPr/>
          <a:lstStyle/>
          <a:p>
            <a:r>
              <a:rPr lang="en-GB" dirty="0" smtClean="0"/>
              <a:t>Now complete your experiment booklet!</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876672"/>
            <a:ext cx="3295650" cy="4707159"/>
          </a:xfrm>
          <a:prstGeom prst="rect">
            <a:avLst/>
          </a:prstGeom>
          <a:ln>
            <a:solidFill>
              <a:srgbClr val="283F79"/>
            </a:solidFill>
          </a:ln>
        </p:spPr>
      </p:pic>
      <p:sp>
        <p:nvSpPr>
          <p:cNvPr id="5" name="TextBox 4"/>
          <p:cNvSpPr txBox="1"/>
          <p:nvPr/>
        </p:nvSpPr>
        <p:spPr>
          <a:xfrm>
            <a:off x="4716517" y="968093"/>
            <a:ext cx="4419600" cy="3416320"/>
          </a:xfrm>
          <a:prstGeom prst="rect">
            <a:avLst/>
          </a:prstGeom>
          <a:noFill/>
        </p:spPr>
        <p:txBody>
          <a:bodyPr wrap="square" rtlCol="0">
            <a:spAutoFit/>
          </a:bodyPr>
          <a:lstStyle/>
          <a:p>
            <a:r>
              <a:rPr lang="en-GB" sz="2400" dirty="0" smtClean="0"/>
              <a:t>Complete these sections then check your progress with your teacher:</a:t>
            </a:r>
          </a:p>
          <a:p>
            <a:endParaRPr lang="en-GB" sz="2400" dirty="0"/>
          </a:p>
          <a:p>
            <a:pPr marL="285750" indent="-285750">
              <a:buFont typeface="Arial" panose="020B0604020202020204" pitchFamily="34" charset="0"/>
              <a:buChar char="•"/>
            </a:pPr>
            <a:r>
              <a:rPr lang="en-GB" sz="2400" dirty="0" smtClean="0"/>
              <a:t>Results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Conclusion</a:t>
            </a:r>
          </a:p>
          <a:p>
            <a:endParaRPr lang="en-GB" sz="2400" dirty="0"/>
          </a:p>
          <a:p>
            <a:r>
              <a:rPr lang="en-GB" sz="2400" dirty="0" smtClean="0"/>
              <a:t>                Teacher Checkpoint</a:t>
            </a:r>
            <a:endParaRPr lang="en-GB" sz="2400" dirty="0"/>
          </a:p>
        </p:txBody>
      </p:sp>
      <p:sp>
        <p:nvSpPr>
          <p:cNvPr id="6" name="Rectangle 5"/>
          <p:cNvSpPr/>
          <p:nvPr/>
        </p:nvSpPr>
        <p:spPr>
          <a:xfrm>
            <a:off x="8443664" y="3925845"/>
            <a:ext cx="533400" cy="428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2471268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91264" cy="648072"/>
          </a:xfrm>
        </p:spPr>
        <p:txBody>
          <a:bodyPr/>
          <a:lstStyle/>
          <a:p>
            <a:r>
              <a:rPr lang="en-GB" dirty="0" smtClean="0"/>
              <a:t>Share your science!</a:t>
            </a:r>
            <a:endParaRPr lang="en-GB" dirty="0"/>
          </a:p>
        </p:txBody>
      </p:sp>
      <p:sp>
        <p:nvSpPr>
          <p:cNvPr id="3" name="Content Placeholder 2"/>
          <p:cNvSpPr>
            <a:spLocks noGrp="1"/>
          </p:cNvSpPr>
          <p:nvPr>
            <p:ph sz="half" idx="10"/>
          </p:nvPr>
        </p:nvSpPr>
        <p:spPr>
          <a:xfrm>
            <a:off x="228600" y="876672"/>
            <a:ext cx="8305800" cy="3657600"/>
          </a:xfrm>
        </p:spPr>
        <p:txBody>
          <a:bodyPr/>
          <a:lstStyle/>
          <a:p>
            <a:r>
              <a:rPr lang="en-GB" dirty="0" smtClean="0"/>
              <a:t>Scientists share their science all the time using posters and by giving presentations. </a:t>
            </a:r>
            <a:endParaRPr lang="en-GB" dirty="0"/>
          </a:p>
        </p:txBody>
      </p:sp>
      <p:pic>
        <p:nvPicPr>
          <p:cNvPr id="1026" name="Picture 2" descr="Image result for roslin poster sci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600200"/>
            <a:ext cx="3417806" cy="42431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slin pos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047" y="1499862"/>
            <a:ext cx="3257600" cy="43434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3165991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91264" cy="648072"/>
          </a:xfrm>
        </p:spPr>
        <p:txBody>
          <a:bodyPr/>
          <a:lstStyle/>
          <a:p>
            <a:r>
              <a:rPr lang="en-GB" dirty="0" smtClean="0"/>
              <a:t>Share your science!</a:t>
            </a:r>
            <a:endParaRPr lang="en-GB" dirty="0"/>
          </a:p>
        </p:txBody>
      </p:sp>
      <p:sp>
        <p:nvSpPr>
          <p:cNvPr id="3" name="Content Placeholder 2"/>
          <p:cNvSpPr>
            <a:spLocks noGrp="1"/>
          </p:cNvSpPr>
          <p:nvPr>
            <p:ph sz="half" idx="10"/>
          </p:nvPr>
        </p:nvSpPr>
        <p:spPr>
          <a:xfrm>
            <a:off x="228600" y="876672"/>
            <a:ext cx="8305800" cy="3657600"/>
          </a:xfrm>
        </p:spPr>
        <p:txBody>
          <a:bodyPr/>
          <a:lstStyle/>
          <a:p>
            <a:r>
              <a:rPr lang="en-GB" dirty="0" smtClean="0"/>
              <a:t>Here is some inspiration for you to create your own posters</a:t>
            </a: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936" y="1455028"/>
            <a:ext cx="4227224" cy="422722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504" y="1376475"/>
            <a:ext cx="3435184" cy="21287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1501" y="3568640"/>
            <a:ext cx="3543300" cy="2574279"/>
          </a:xfrm>
          <a:prstGeom prst="rect">
            <a:avLst/>
          </a:prstGeom>
        </p:spPr>
      </p:pic>
      <p:sp>
        <p:nvSpPr>
          <p:cNvPr id="9" name="TextBox 8"/>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609515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6522"/>
            <a:ext cx="9144000" cy="6484956"/>
          </a:xfrm>
          <a:prstGeom prst="rect">
            <a:avLst/>
          </a:prstGeom>
        </p:spPr>
      </p:pic>
      <p:sp>
        <p:nvSpPr>
          <p:cNvPr id="3" name="TextBox 2"/>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Tree>
    <p:extLst>
      <p:ext uri="{BB962C8B-B14F-4D97-AF65-F5344CB8AC3E}">
        <p14:creationId xmlns:p14="http://schemas.microsoft.com/office/powerpoint/2010/main" val="1249424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291264" cy="648072"/>
          </a:xfrm>
        </p:spPr>
        <p:txBody>
          <a:bodyPr/>
          <a:lstStyle/>
          <a:p>
            <a:r>
              <a:rPr lang="en-GB" dirty="0" smtClean="0"/>
              <a:t>What does The Roslin Institute do?</a:t>
            </a:r>
            <a:endParaRPr lang="en-GB" dirty="0"/>
          </a:p>
        </p:txBody>
      </p:sp>
      <p:sp>
        <p:nvSpPr>
          <p:cNvPr id="3" name="Content Placeholder 2"/>
          <p:cNvSpPr>
            <a:spLocks noGrp="1"/>
          </p:cNvSpPr>
          <p:nvPr>
            <p:ph sz="half" idx="10"/>
          </p:nvPr>
        </p:nvSpPr>
        <p:spPr>
          <a:xfrm>
            <a:off x="152400" y="876672"/>
            <a:ext cx="8839200" cy="1866528"/>
          </a:xfrm>
        </p:spPr>
        <p:txBody>
          <a:bodyPr/>
          <a:lstStyle/>
          <a:p>
            <a:pPr>
              <a:spcAft>
                <a:spcPts val="1200"/>
              </a:spcAft>
            </a:pPr>
            <a:r>
              <a:rPr lang="en-GB" dirty="0" smtClean="0">
                <a:cs typeface="Arial" panose="020B0604020202020204" pitchFamily="34" charset="0"/>
              </a:rPr>
              <a:t>The </a:t>
            </a:r>
            <a:r>
              <a:rPr lang="en-GB" dirty="0">
                <a:cs typeface="Arial" panose="020B0604020202020204" pitchFamily="34" charset="0"/>
              </a:rPr>
              <a:t>Roslin Institute </a:t>
            </a:r>
            <a:r>
              <a:rPr lang="en-GB" dirty="0" smtClean="0">
                <a:cs typeface="Arial" panose="020B0604020202020204" pitchFamily="34" charset="0"/>
              </a:rPr>
              <a:t>aims </a:t>
            </a:r>
            <a:r>
              <a:rPr lang="en-GB" dirty="0">
                <a:cs typeface="Arial" panose="020B0604020202020204" pitchFamily="34" charset="0"/>
              </a:rPr>
              <a:t>to make the lives of animals and humans better </a:t>
            </a:r>
            <a:r>
              <a:rPr lang="en-GB" dirty="0" smtClean="0">
                <a:cs typeface="Arial" panose="020B0604020202020204" pitchFamily="34" charset="0"/>
              </a:rPr>
              <a:t>by </a:t>
            </a:r>
            <a:r>
              <a:rPr lang="en-GB" dirty="0">
                <a:cs typeface="Arial" panose="020B0604020202020204" pitchFamily="34" charset="0"/>
              </a:rPr>
              <a:t>studying animal </a:t>
            </a:r>
            <a:r>
              <a:rPr lang="en-GB" dirty="0" smtClean="0">
                <a:cs typeface="Arial" panose="020B0604020202020204" pitchFamily="34" charset="0"/>
              </a:rPr>
              <a:t>biology.</a:t>
            </a:r>
          </a:p>
          <a:p>
            <a:pPr>
              <a:spcAft>
                <a:spcPts val="1200"/>
              </a:spcAft>
            </a:pPr>
            <a:endParaRPr lang="en-GB" dirty="0">
              <a:latin typeface="Arial" panose="020B0604020202020204" pitchFamily="34" charset="0"/>
              <a:cs typeface="Arial" panose="020B0604020202020204" pitchFamily="34" charset="0"/>
            </a:endParaRPr>
          </a:p>
          <a:p>
            <a:pPr marL="2338388" indent="-809625">
              <a:spcAft>
                <a:spcPts val="1200"/>
              </a:spcAft>
              <a:buFont typeface="Wingdings" panose="05000000000000000000" pitchFamily="2" charset="2"/>
              <a:buChar char="v"/>
            </a:pPr>
            <a:endParaRPr lang="en-GB" dirty="0">
              <a:latin typeface="Arial" panose="020B0604020202020204" pitchFamily="34" charset="0"/>
              <a:cs typeface="Arial" panose="020B0604020202020204" pitchFamily="34" charset="0"/>
            </a:endParaRPr>
          </a:p>
          <a:p>
            <a:pPr marL="0" indent="0">
              <a:buNone/>
            </a:pP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8672" y="1792360"/>
            <a:ext cx="4079748" cy="2714264"/>
          </a:xfrm>
          <a:prstGeom prst="round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2536" y="1795940"/>
            <a:ext cx="3996000" cy="2714264"/>
          </a:xfrm>
          <a:prstGeom prst="roundRect">
            <a:avLst/>
          </a:prstGeom>
        </p:spPr>
      </p:pic>
      <p:sp>
        <p:nvSpPr>
          <p:cNvPr id="8" name="TextBox 7"/>
          <p:cNvSpPr txBox="1"/>
          <p:nvPr/>
        </p:nvSpPr>
        <p:spPr>
          <a:xfrm>
            <a:off x="838200" y="4506624"/>
            <a:ext cx="3352800" cy="369332"/>
          </a:xfrm>
          <a:prstGeom prst="rect">
            <a:avLst/>
          </a:prstGeom>
          <a:noFill/>
        </p:spPr>
        <p:txBody>
          <a:bodyPr wrap="square" rtlCol="0">
            <a:spAutoFit/>
          </a:bodyPr>
          <a:lstStyle/>
          <a:p>
            <a:pPr algn="ctr"/>
            <a:r>
              <a:rPr lang="en-GB" dirty="0" smtClean="0"/>
              <a:t>The Roslin Institute Building</a:t>
            </a:r>
            <a:endParaRPr lang="en-GB" dirty="0"/>
          </a:p>
        </p:txBody>
      </p:sp>
      <p:sp>
        <p:nvSpPr>
          <p:cNvPr id="9" name="TextBox 8"/>
          <p:cNvSpPr txBox="1"/>
          <p:nvPr/>
        </p:nvSpPr>
        <p:spPr>
          <a:xfrm>
            <a:off x="5167064" y="4519136"/>
            <a:ext cx="3352800" cy="369332"/>
          </a:xfrm>
          <a:prstGeom prst="rect">
            <a:avLst/>
          </a:prstGeom>
          <a:noFill/>
        </p:spPr>
        <p:txBody>
          <a:bodyPr wrap="square" rtlCol="0">
            <a:spAutoFit/>
          </a:bodyPr>
          <a:lstStyle/>
          <a:p>
            <a:pPr algn="ctr"/>
            <a:r>
              <a:rPr lang="en-GB" dirty="0" smtClean="0"/>
              <a:t>Inside one of the labs</a:t>
            </a:r>
            <a:endParaRPr lang="en-GB" dirty="0"/>
          </a:p>
        </p:txBody>
      </p:sp>
      <p:sp>
        <p:nvSpPr>
          <p:cNvPr id="10" name="TextBox 9"/>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
        <p:nvSpPr>
          <p:cNvPr id="11" name="Content Placeholder 2"/>
          <p:cNvSpPr txBox="1">
            <a:spLocks/>
          </p:cNvSpPr>
          <p:nvPr/>
        </p:nvSpPr>
        <p:spPr>
          <a:xfrm>
            <a:off x="304800" y="5105400"/>
            <a:ext cx="8839200" cy="18665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GB" sz="2400" dirty="0" smtClean="0">
                <a:cs typeface="Arial" panose="020B0604020202020204" pitchFamily="34" charset="0"/>
              </a:rPr>
              <a:t>One of the ways they do this is by studying and understanding </a:t>
            </a:r>
            <a:r>
              <a:rPr lang="en-GB" sz="2400" dirty="0" smtClean="0">
                <a:solidFill>
                  <a:srgbClr val="C00000"/>
                </a:solidFill>
                <a:cs typeface="Arial" panose="020B0604020202020204" pitchFamily="34" charset="0"/>
              </a:rPr>
              <a:t>animal behaviour</a:t>
            </a:r>
            <a:r>
              <a:rPr lang="en-GB" sz="2400" dirty="0" smtClean="0">
                <a:cs typeface="Arial" panose="020B0604020202020204" pitchFamily="34" charset="0"/>
              </a:rPr>
              <a:t>.</a:t>
            </a:r>
          </a:p>
          <a:p>
            <a:pPr marL="0" indent="0">
              <a:spcAft>
                <a:spcPts val="1200"/>
              </a:spcAft>
              <a:buFont typeface="Arial" panose="020B0604020202020204" pitchFamily="34" charset="0"/>
              <a:buNone/>
            </a:pPr>
            <a:endParaRPr lang="en-GB" sz="2400" dirty="0" smtClean="0">
              <a:latin typeface="Arial" panose="020B0604020202020204" pitchFamily="34" charset="0"/>
              <a:cs typeface="Arial" panose="020B0604020202020204" pitchFamily="34" charset="0"/>
            </a:endParaRPr>
          </a:p>
          <a:p>
            <a:pPr marL="2338388" indent="-809625">
              <a:spcAft>
                <a:spcPts val="1200"/>
              </a:spcAft>
              <a:buFont typeface="Wingdings" panose="05000000000000000000" pitchFamily="2" charset="2"/>
              <a:buChar char="v"/>
            </a:pPr>
            <a:endParaRPr lang="en-GB" sz="2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400" dirty="0"/>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2725967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
        <p:nvSpPr>
          <p:cNvPr id="3" name="Rectangle 2"/>
          <p:cNvSpPr/>
          <p:nvPr/>
        </p:nvSpPr>
        <p:spPr>
          <a:xfrm>
            <a:off x="228600" y="650541"/>
            <a:ext cx="8686800" cy="1784463"/>
          </a:xfrm>
          <a:prstGeom prst="rect">
            <a:avLst/>
          </a:prstGeom>
        </p:spPr>
        <p:txBody>
          <a:bodyPr wrap="square">
            <a:spAutoFit/>
          </a:bodyPr>
          <a:lstStyle/>
          <a:p>
            <a:pPr algn="ctr">
              <a:lnSpc>
                <a:spcPct val="119000"/>
              </a:lnSpc>
              <a:spcAft>
                <a:spcPts val="600"/>
              </a:spcAft>
            </a:pPr>
            <a:r>
              <a:rPr lang="en-GB" sz="3200" b="1" kern="1400" dirty="0">
                <a:solidFill>
                  <a:srgbClr val="C00000"/>
                </a:solidFill>
                <a:latin typeface="Calibri" panose="020F0502020204030204" pitchFamily="34" charset="0"/>
              </a:rPr>
              <a:t>Real-Life Research: Do Rats Like Being Tickled?</a:t>
            </a:r>
            <a:endParaRPr lang="en-GB" sz="1600" kern="1400" dirty="0">
              <a:solidFill>
                <a:srgbClr val="000000"/>
              </a:solidFill>
              <a:latin typeface="Calibri" panose="020F0502020204030204" pitchFamily="34" charset="0"/>
            </a:endParaRPr>
          </a:p>
          <a:p>
            <a:pPr>
              <a:lnSpc>
                <a:spcPct val="119000"/>
              </a:lnSpc>
              <a:spcAft>
                <a:spcPts val="600"/>
              </a:spcAft>
            </a:pPr>
            <a:r>
              <a:rPr lang="en-GB" sz="2000" kern="1400" dirty="0">
                <a:solidFill>
                  <a:srgbClr val="000000"/>
                </a:solidFill>
                <a:latin typeface="Calibri" panose="020F0502020204030204" pitchFamily="34" charset="0"/>
              </a:rPr>
              <a:t>Scientists ask questions and answer them using the scientific method just like you have. Read about </a:t>
            </a:r>
            <a:r>
              <a:rPr lang="en-GB" sz="2000" kern="1400" dirty="0" err="1">
                <a:solidFill>
                  <a:srgbClr val="000000"/>
                </a:solidFill>
                <a:latin typeface="Calibri" panose="020F0502020204030204" pitchFamily="34" charset="0"/>
              </a:rPr>
              <a:t>Tayla’s</a:t>
            </a:r>
            <a:r>
              <a:rPr lang="en-GB" sz="2000" kern="1400" dirty="0">
                <a:solidFill>
                  <a:srgbClr val="000000"/>
                </a:solidFill>
                <a:latin typeface="Calibri" panose="020F0502020204030204" pitchFamily="34" charset="0"/>
              </a:rPr>
              <a:t> research then look at the questions. </a:t>
            </a:r>
            <a:endParaRPr lang="en-GB" sz="1400" kern="1400" dirty="0">
              <a:solidFill>
                <a:srgbClr val="000000"/>
              </a:solidFill>
              <a:latin typeface="Calibri" panose="020F0502020204030204" pitchFamily="34" charset="0"/>
            </a:endParaRPr>
          </a:p>
          <a:p>
            <a:pPr>
              <a:lnSpc>
                <a:spcPct val="119000"/>
              </a:lnSpc>
              <a:spcAft>
                <a:spcPts val="600"/>
              </a:spcAft>
            </a:pPr>
            <a:r>
              <a:rPr lang="en-GB" sz="1200" kern="1400" dirty="0">
                <a:solidFill>
                  <a:srgbClr val="000000"/>
                </a:solidFill>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p:txBody>
      </p:sp>
      <p:sp>
        <p:nvSpPr>
          <p:cNvPr id="4" name="Text Box 2"/>
          <p:cNvSpPr txBox="1">
            <a:spLocks noChangeArrowheads="1"/>
          </p:cNvSpPr>
          <p:nvPr/>
        </p:nvSpPr>
        <p:spPr bwMode="auto">
          <a:xfrm>
            <a:off x="216881" y="2673623"/>
            <a:ext cx="6019800" cy="2118408"/>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rgbClr val="C00000"/>
                </a:solidFill>
                <a:effectLst/>
                <a:latin typeface="Calibri" panose="020F0502020204030204" pitchFamily="34" charset="0"/>
              </a:rPr>
              <a:t>Aim</a:t>
            </a:r>
            <a:r>
              <a:rPr kumimoji="0" lang="en-GB" altLang="en-US" sz="3600" b="1" i="0" u="none" strike="noStrike" cap="none" normalizeH="0" baseline="0" dirty="0" smtClean="0">
                <a:ln>
                  <a:noFill/>
                </a:ln>
                <a:solidFill>
                  <a:srgbClr val="C00000"/>
                </a:solidFill>
                <a:effectLst/>
                <a:latin typeface="Calibri" panose="020F0502020204030204" pitchFamily="34" charset="0"/>
              </a:rPr>
              <a:t> </a:t>
            </a:r>
            <a:r>
              <a:rPr kumimoji="0" lang="en-GB" altLang="en-US" sz="2400" b="0" i="0" u="none" strike="noStrike" cap="none" normalizeH="0" baseline="0" dirty="0" smtClean="0">
                <a:ln>
                  <a:noFill/>
                </a:ln>
                <a:solidFill>
                  <a:srgbClr val="000000"/>
                </a:solidFill>
                <a:effectLst/>
                <a:latin typeface="Calibri" panose="020F0502020204030204" pitchFamily="34" charset="0"/>
              </a:rPr>
              <a:t>Rats make ultrasonic (very high pitched)</a:t>
            </a:r>
            <a:r>
              <a:rPr kumimoji="0" lang="en-GB" altLang="en-US" sz="2400" b="0" i="0" u="none" strike="noStrike" cap="none" normalizeH="0" dirty="0" smtClean="0">
                <a:ln>
                  <a:noFill/>
                </a:ln>
                <a:solidFill>
                  <a:srgbClr val="000000"/>
                </a:solidFill>
                <a:effectLst/>
                <a:latin typeface="Calibri" panose="020F0502020204030204" pitchFamily="34" charset="0"/>
              </a:rPr>
              <a:t> </a:t>
            </a:r>
            <a:r>
              <a:rPr kumimoji="0" lang="en-GB" altLang="en-US" sz="2400" b="0" i="0" u="none" strike="noStrike" cap="none" normalizeH="0" baseline="0" dirty="0" smtClean="0">
                <a:ln>
                  <a:noFill/>
                </a:ln>
                <a:solidFill>
                  <a:srgbClr val="000000"/>
                </a:solidFill>
                <a:effectLst/>
                <a:latin typeface="Calibri" panose="020F0502020204030204" pitchFamily="34" charset="0"/>
              </a:rPr>
              <a:t>noises when they are happy! Observing when rats make these noises tells scientists what rats like and don’t like. Tayla wants to know if rats like to be</a:t>
            </a:r>
            <a:r>
              <a:rPr kumimoji="0" lang="en-GB" altLang="en-US" sz="2400" b="0" i="0" u="none" strike="noStrike" cap="none" normalizeH="0" dirty="0" smtClean="0">
                <a:ln>
                  <a:noFill/>
                </a:ln>
                <a:solidFill>
                  <a:srgbClr val="000000"/>
                </a:solidFill>
                <a:effectLst/>
                <a:latin typeface="Calibri" panose="020F0502020204030204" pitchFamily="34" charset="0"/>
              </a:rPr>
              <a:t> </a:t>
            </a:r>
            <a:r>
              <a:rPr kumimoji="0" lang="en-GB" altLang="en-US" sz="2400" b="0" i="0" u="none" strike="noStrike" cap="none" normalizeH="0" baseline="0" dirty="0" smtClean="0">
                <a:ln>
                  <a:noFill/>
                </a:ln>
                <a:solidFill>
                  <a:srgbClr val="000000"/>
                </a:solidFill>
                <a:effectLst/>
                <a:latin typeface="Calibri" panose="020F0502020204030204" pitchFamily="34" charset="0"/>
              </a:rPr>
              <a:t>tickled.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13" name="Text Box 3"/>
          <p:cNvSpPr txBox="1">
            <a:spLocks noChangeArrowheads="1"/>
          </p:cNvSpPr>
          <p:nvPr/>
        </p:nvSpPr>
        <p:spPr bwMode="auto">
          <a:xfrm>
            <a:off x="6304150" y="2673623"/>
            <a:ext cx="2482602" cy="2118408"/>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rgbClr val="C00000"/>
                </a:solidFill>
                <a:effectLst/>
                <a:latin typeface="Calibri" panose="020F0502020204030204" pitchFamily="34" charset="0"/>
              </a:rPr>
              <a:t>Materials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2000" b="0" i="0" u="none" strike="noStrike" cap="none" normalizeH="0" baseline="0" dirty="0" smtClean="0">
                <a:ln>
                  <a:noFill/>
                </a:ln>
                <a:solidFill>
                  <a:srgbClr val="000000"/>
                </a:solidFill>
                <a:effectLst/>
                <a:latin typeface="Calibri" panose="020F0502020204030204" pitchFamily="34" charset="0"/>
              </a:rPr>
              <a:t> 24 rats (12 pairs)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2000" b="0" i="0" u="none" strike="noStrike" cap="none" normalizeH="0" baseline="0" dirty="0" smtClean="0">
                <a:ln>
                  <a:noFill/>
                </a:ln>
                <a:solidFill>
                  <a:srgbClr val="000000"/>
                </a:solidFill>
                <a:effectLst/>
                <a:latin typeface="Calibri" panose="020F0502020204030204" pitchFamily="34" charset="0"/>
              </a:rPr>
              <a:t>Cotton glove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2000" b="0" i="0" u="none" strike="noStrike" cap="none" normalizeH="0" baseline="0" dirty="0" smtClean="0">
                <a:ln>
                  <a:noFill/>
                </a:ln>
                <a:solidFill>
                  <a:srgbClr val="000000"/>
                </a:solidFill>
                <a:effectLst/>
                <a:latin typeface="Calibri" panose="020F0502020204030204" pitchFamily="34" charset="0"/>
              </a:rPr>
              <a:t>Night vision camera</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2000" b="0" i="0" u="none" strike="noStrike" cap="none" normalizeH="0" baseline="0" dirty="0" smtClean="0">
                <a:ln>
                  <a:noFill/>
                </a:ln>
                <a:solidFill>
                  <a:srgbClr val="000000"/>
                </a:solidFill>
                <a:effectLst/>
                <a:latin typeface="Calibri" panose="020F0502020204030204" pitchFamily="34" charset="0"/>
              </a:rPr>
              <a:t>Ultrasonic sound recorder</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14" name="Text Box 4"/>
          <p:cNvSpPr txBox="1">
            <a:spLocks noChangeArrowheads="1"/>
          </p:cNvSpPr>
          <p:nvPr/>
        </p:nvSpPr>
        <p:spPr bwMode="auto">
          <a:xfrm>
            <a:off x="-457200" y="6581711"/>
            <a:ext cx="4400550" cy="458787"/>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Tayla Hammond is a PhD student studying at SRUC &amp; The Roslin Institute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54" name="Picture 6" descr="Roslin colou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22393"/>
            <a:ext cx="1047750" cy="379413"/>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descr="SRUC College logo CMY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6363" y="14443"/>
            <a:ext cx="511175" cy="48895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6" name="Picture 8" descr="INRA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6463" y="66831"/>
            <a:ext cx="1057275" cy="434975"/>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7" name="Picture 9" descr="Uo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36788" y="68418"/>
            <a:ext cx="1458912" cy="4778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1" name="Diagram 20"/>
          <p:cNvGraphicFramePr/>
          <p:nvPr>
            <p:extLst>
              <p:ext uri="{D42A27DB-BD31-4B8C-83A1-F6EECF244321}">
                <p14:modId xmlns:p14="http://schemas.microsoft.com/office/powerpoint/2010/main" val="516028793"/>
              </p:ext>
            </p:extLst>
          </p:nvPr>
        </p:nvGraphicFramePr>
        <p:xfrm>
          <a:off x="363538" y="924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892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Graphic spid="2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27025" y="668338"/>
            <a:ext cx="8610600" cy="5199062"/>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rgbClr val="C00000"/>
                </a:solidFill>
                <a:effectLst/>
                <a:latin typeface="Calibri" panose="020F0502020204030204" pitchFamily="34" charset="0"/>
              </a:rPr>
              <a:t>Method</a:t>
            </a:r>
            <a:r>
              <a:rPr kumimoji="0" lang="en-GB" altLang="en-US" sz="3600" b="1" i="0" u="none" strike="noStrike" cap="none" normalizeH="0" baseline="0" dirty="0" smtClean="0">
                <a:ln>
                  <a:noFill/>
                </a:ln>
                <a:solidFill>
                  <a:srgbClr val="C00000"/>
                </a:solidFill>
                <a:effectLst/>
                <a:latin typeface="Calibri" panose="020F0502020204030204" pitchFamily="34" charset="0"/>
              </a:rPr>
              <a:t> </a:t>
            </a:r>
            <a:r>
              <a:rPr kumimoji="0" lang="en-GB" altLang="en-US" sz="2400" b="0" i="0" u="none" strike="noStrike" cap="none" normalizeH="0" baseline="0" dirty="0" smtClean="0">
                <a:ln>
                  <a:noFill/>
                </a:ln>
                <a:solidFill>
                  <a:srgbClr val="000000"/>
                </a:solidFill>
                <a:effectLst/>
                <a:latin typeface="Calibri" panose="020F0502020204030204" pitchFamily="34" charset="0"/>
              </a:rPr>
              <a:t>Tayla took 24 male rats, and chose half of them at random to be tickled. The other half were not ticked.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Calibri" panose="020F0502020204030204" pitchFamily="34" charset="0"/>
              </a:rPr>
              <a:t>Each rat was then moved to the handling arena and tickled or not tickled for 2 minutes.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00000"/>
                </a:solidFill>
                <a:effectLst/>
                <a:latin typeface="Calibri" panose="020F0502020204030204" pitchFamily="34" charset="0"/>
              </a:rPr>
              <a:t>Any ultrasonic noises were recorded during the 2 minutes of the experiment.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7812" y="3291818"/>
            <a:ext cx="6448376" cy="2571897"/>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6" name="Picture 4" descr="Roslin colou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15572"/>
            <a:ext cx="1047750" cy="379413"/>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7" name="Picture 5" descr="SRUC College logo CMY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63963" y="107622"/>
            <a:ext cx="511175" cy="48895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8" name="Picture 6" descr="INRA_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34063" y="160010"/>
            <a:ext cx="1057275" cy="434975"/>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9" name="Picture 7" descr="Uo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4388" y="161597"/>
            <a:ext cx="1458912" cy="4778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49792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291264" cy="648072"/>
          </a:xfrm>
        </p:spPr>
        <p:txBody>
          <a:bodyPr/>
          <a:lstStyle/>
          <a:p>
            <a:r>
              <a:rPr lang="en-GB" dirty="0" smtClean="0"/>
              <a:t>Watch Tayla tickle a rat!</a:t>
            </a:r>
            <a:endParaRPr lang="en-GB" dirty="0"/>
          </a:p>
        </p:txBody>
      </p:sp>
      <p:pic>
        <p:nvPicPr>
          <p:cNvPr id="9" name="Picture 2" descr="Roslin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7412" y="185737"/>
            <a:ext cx="1047750" cy="379413"/>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SRUC College logo CMY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9375" y="77787"/>
            <a:ext cx="511175" cy="48895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4" descr="INRA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6612" y="130175"/>
            <a:ext cx="1057275" cy="434975"/>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5" descr="Uo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9800" y="131762"/>
            <a:ext cx="1458912" cy="4778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4162" y="1990954"/>
            <a:ext cx="6286500" cy="2876091"/>
          </a:xfrm>
          <a:prstGeom prst="rect">
            <a:avLst/>
          </a:prstGeom>
        </p:spPr>
      </p:pic>
    </p:spTree>
    <p:extLst>
      <p:ext uri="{BB962C8B-B14F-4D97-AF65-F5344CB8AC3E}">
        <p14:creationId xmlns:p14="http://schemas.microsoft.com/office/powerpoint/2010/main" val="3009310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79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5400000">
            <a:off x="-102898" y="1418335"/>
            <a:ext cx="4753505" cy="3856791"/>
          </a:xfrm>
          <a:prstGeom prst="rect">
            <a:avLst/>
          </a:prstGeom>
          <a:blipFill dpi="0" rotWithShape="1">
            <a:blip r:embed="rId5">
              <a:alphaModFix amt="33000"/>
              <a:duotone>
                <a:schemeClr val="bg2">
                  <a:shade val="45000"/>
                  <a:satMod val="135000"/>
                </a:schemeClr>
                <a:prstClr val="white"/>
              </a:duotone>
            </a:blip>
            <a:srcRect/>
            <a:stretch>
              <a:fillRect/>
            </a:stretch>
          </a:blipFill>
          <a:effectLst>
            <a:outerShdw blurRad="50800" dist="50800" dir="5400000" algn="ctr" rotWithShape="0">
              <a:srgbClr val="000000">
                <a:alpha val="9000"/>
              </a:srgbClr>
            </a:outerShdw>
            <a:reflection stA="0" endPos="65000" dist="50800" dir="5400000" sy="-100000" algn="bl" rotWithShape="0"/>
          </a:effectLst>
        </p:spPr>
      </p:pic>
      <p:sp>
        <p:nvSpPr>
          <p:cNvPr id="2" name="Title 1"/>
          <p:cNvSpPr>
            <a:spLocks noGrp="1"/>
          </p:cNvSpPr>
          <p:nvPr>
            <p:ph type="ctrTitle"/>
          </p:nvPr>
        </p:nvSpPr>
        <p:spPr>
          <a:xfrm>
            <a:off x="152400" y="381000"/>
            <a:ext cx="8291264" cy="648072"/>
          </a:xfrm>
        </p:spPr>
        <p:txBody>
          <a:bodyPr/>
          <a:lstStyle/>
          <a:p>
            <a:r>
              <a:rPr lang="en-GB" dirty="0" smtClean="0"/>
              <a:t>What are we going to do?</a:t>
            </a:r>
            <a:endParaRPr lang="en-GB" dirty="0"/>
          </a:p>
        </p:txBody>
      </p:sp>
      <p:sp>
        <p:nvSpPr>
          <p:cNvPr id="5" name="TextBox 4"/>
          <p:cNvSpPr txBox="1"/>
          <p:nvPr/>
        </p:nvSpPr>
        <p:spPr>
          <a:xfrm>
            <a:off x="333227" y="969979"/>
            <a:ext cx="3859788" cy="4339650"/>
          </a:xfrm>
          <a:prstGeom prst="rect">
            <a:avLst/>
          </a:prstGeom>
          <a:noFill/>
        </p:spPr>
        <p:txBody>
          <a:bodyPr wrap="square" rtlCol="0">
            <a:spAutoFit/>
          </a:bodyPr>
          <a:lstStyle/>
          <a:p>
            <a:pPr algn="ctr">
              <a:lnSpc>
                <a:spcPct val="150000"/>
              </a:lnSpc>
            </a:pPr>
            <a:r>
              <a:rPr lang="en-GB" sz="2400" dirty="0" smtClean="0">
                <a:solidFill>
                  <a:srgbClr val="000000"/>
                </a:solidFill>
              </a:rPr>
              <a:t>Using a science kit that you have been sent from the Easter Bush Science Outreach Centre, you are going to </a:t>
            </a:r>
            <a:r>
              <a:rPr lang="en-GB" sz="2400" u="sng" dirty="0" smtClean="0">
                <a:solidFill>
                  <a:srgbClr val="000000"/>
                </a:solidFill>
              </a:rPr>
              <a:t>design and do an experiment</a:t>
            </a:r>
            <a:r>
              <a:rPr lang="en-GB" sz="2400" dirty="0" smtClean="0">
                <a:solidFill>
                  <a:srgbClr val="000000"/>
                </a:solidFill>
              </a:rPr>
              <a:t>.</a:t>
            </a:r>
          </a:p>
          <a:p>
            <a:pPr algn="ctr">
              <a:lnSpc>
                <a:spcPct val="150000"/>
              </a:lnSpc>
            </a:pPr>
            <a:endParaRPr lang="en-GB" sz="2400" dirty="0" smtClean="0">
              <a:solidFill>
                <a:srgbClr val="000000"/>
              </a:solidFill>
            </a:endParaRPr>
          </a:p>
          <a:p>
            <a:pPr algn="ctr">
              <a:lnSpc>
                <a:spcPct val="150000"/>
              </a:lnSpc>
            </a:pPr>
            <a:endParaRPr lang="en-GB" sz="2400" dirty="0" smtClean="0">
              <a:solidFill>
                <a:srgbClr val="15A8BC"/>
              </a:solidFill>
            </a:endParaRPr>
          </a:p>
          <a:p>
            <a:pPr algn="ctr"/>
            <a:endParaRPr lang="en-GB" sz="2400" dirty="0" smtClean="0">
              <a:solidFill>
                <a:srgbClr val="15A8BC"/>
              </a:solidFill>
            </a:endParaRPr>
          </a:p>
        </p:txBody>
      </p:sp>
      <p:sp>
        <p:nvSpPr>
          <p:cNvPr id="10" name="TextBox 9"/>
          <p:cNvSpPr txBox="1"/>
          <p:nvPr/>
        </p:nvSpPr>
        <p:spPr>
          <a:xfrm>
            <a:off x="659873" y="4239028"/>
            <a:ext cx="3206496" cy="1200329"/>
          </a:xfrm>
          <a:prstGeom prst="rect">
            <a:avLst/>
          </a:prstGeom>
          <a:noFill/>
        </p:spPr>
        <p:txBody>
          <a:bodyPr wrap="square" rtlCol="0">
            <a:spAutoFit/>
          </a:bodyPr>
          <a:lstStyle/>
          <a:p>
            <a:pPr algn="ctr"/>
            <a:r>
              <a:rPr lang="en-GB" sz="2400" dirty="0" smtClean="0">
                <a:solidFill>
                  <a:srgbClr val="C00000"/>
                </a:solidFill>
              </a:rPr>
              <a:t>What do you want to know about earthworms?</a:t>
            </a:r>
            <a:endParaRPr lang="en-GB" sz="2400" dirty="0">
              <a:solidFill>
                <a:srgbClr val="C00000"/>
              </a:solidFill>
            </a:endParaRPr>
          </a:p>
        </p:txBody>
      </p:sp>
      <p:sp>
        <p:nvSpPr>
          <p:cNvPr id="8" name="TextBox 7"/>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18400" y="1681590"/>
            <a:ext cx="4519165" cy="3389374"/>
          </a:xfrm>
          <a:prstGeom prst="roundRect">
            <a:avLst/>
          </a:prstGeom>
        </p:spPr>
      </p:pic>
    </p:spTree>
    <p:extLst>
      <p:ext uri="{BB962C8B-B14F-4D97-AF65-F5344CB8AC3E}">
        <p14:creationId xmlns:p14="http://schemas.microsoft.com/office/powerpoint/2010/main" val="10485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26678"/>
            <a:ext cx="8291264" cy="648072"/>
          </a:xfrm>
        </p:spPr>
        <p:txBody>
          <a:bodyPr/>
          <a:lstStyle/>
          <a:p>
            <a:r>
              <a:rPr lang="en-GB" dirty="0" smtClean="0"/>
              <a:t>What did she find out?</a:t>
            </a:r>
            <a:endParaRPr lang="en-GB" dirty="0"/>
          </a:p>
        </p:txBody>
      </p:sp>
      <p:sp>
        <p:nvSpPr>
          <p:cNvPr id="4" name="Text Box 2"/>
          <p:cNvSpPr txBox="1">
            <a:spLocks noChangeArrowheads="1"/>
          </p:cNvSpPr>
          <p:nvPr/>
        </p:nvSpPr>
        <p:spPr bwMode="auto">
          <a:xfrm>
            <a:off x="838200" y="1324303"/>
            <a:ext cx="7086600" cy="1676400"/>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C00000"/>
                </a:solidFill>
                <a:effectLst/>
                <a:latin typeface="Calibri" panose="020F0502020204030204" pitchFamily="34" charset="0"/>
              </a:rPr>
              <a:t>Results</a:t>
            </a:r>
            <a:r>
              <a:rPr kumimoji="0" lang="en-GB" altLang="en-US" sz="4000" b="1" i="0" u="none" strike="noStrike" cap="none" normalizeH="0" baseline="0" dirty="0" smtClean="0">
                <a:ln>
                  <a:noFill/>
                </a:ln>
                <a:solidFill>
                  <a:srgbClr val="C00000"/>
                </a:solidFill>
                <a:effectLst/>
                <a:latin typeface="Calibri" panose="020F0502020204030204" pitchFamily="34" charset="0"/>
              </a:rPr>
              <a:t> </a:t>
            </a:r>
            <a:r>
              <a:rPr kumimoji="0" lang="en-GB" altLang="en-US" sz="2800" b="0" i="0" u="none" strike="noStrike" cap="none" normalizeH="0" baseline="0" dirty="0" smtClean="0">
                <a:ln>
                  <a:noFill/>
                </a:ln>
                <a:solidFill>
                  <a:srgbClr val="000000"/>
                </a:solidFill>
                <a:effectLst/>
                <a:latin typeface="Calibri" panose="020F0502020204030204" pitchFamily="34" charset="0"/>
              </a:rPr>
              <a:t>During the tickle test the</a:t>
            </a:r>
            <a:r>
              <a:rPr kumimoji="0" lang="en-GB" altLang="en-US" sz="2800" b="0" i="0" u="none" strike="noStrike" cap="none" normalizeH="0" dirty="0" smtClean="0">
                <a:ln>
                  <a:noFill/>
                </a:ln>
                <a:solidFill>
                  <a:srgbClr val="000000"/>
                </a:solidFill>
                <a:effectLst/>
                <a:latin typeface="Calibri" panose="020F0502020204030204" pitchFamily="34" charset="0"/>
              </a:rPr>
              <a:t> </a:t>
            </a:r>
            <a:r>
              <a:rPr kumimoji="0" lang="en-GB" altLang="en-US" sz="2800" b="0" i="0" u="none" strike="noStrike" cap="none" normalizeH="0" baseline="0" dirty="0" smtClean="0">
                <a:ln>
                  <a:noFill/>
                </a:ln>
                <a:solidFill>
                  <a:srgbClr val="000000"/>
                </a:solidFill>
                <a:effectLst/>
                <a:latin typeface="Calibri" panose="020F0502020204030204" pitchFamily="34" charset="0"/>
              </a:rPr>
              <a:t>tickled rats made </a:t>
            </a:r>
            <a:r>
              <a:rPr kumimoji="0" lang="en-GB" altLang="en-US" sz="2800" b="1" i="0" u="none" strike="noStrike" cap="none" normalizeH="0" baseline="0" dirty="0" smtClean="0">
                <a:ln>
                  <a:noFill/>
                </a:ln>
                <a:solidFill>
                  <a:srgbClr val="000000"/>
                </a:solidFill>
                <a:effectLst/>
                <a:latin typeface="Calibri" panose="020F0502020204030204" pitchFamily="34" charset="0"/>
              </a:rPr>
              <a:t>3x more ultrasonic noises </a:t>
            </a:r>
            <a:r>
              <a:rPr kumimoji="0" lang="en-GB" altLang="en-US" sz="2800" b="0" i="0" u="none" strike="noStrike" cap="none" normalizeH="0" baseline="0" dirty="0" smtClean="0">
                <a:ln>
                  <a:noFill/>
                </a:ln>
                <a:solidFill>
                  <a:srgbClr val="000000"/>
                </a:solidFill>
                <a:effectLst/>
                <a:latin typeface="Calibri" panose="020F0502020204030204" pitchFamily="34" charset="0"/>
              </a:rPr>
              <a:t>than the non-tickled rats.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838200" y="3439510"/>
            <a:ext cx="7086600" cy="1676400"/>
          </a:xfrm>
          <a:prstGeom prst="rect">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C00000"/>
                </a:solidFill>
                <a:effectLst/>
                <a:latin typeface="Calibri" panose="020F0502020204030204" pitchFamily="34" charset="0"/>
              </a:rPr>
              <a:t>Conclusion</a:t>
            </a:r>
            <a:r>
              <a:rPr kumimoji="0" lang="en-GB" altLang="en-US" sz="4000" b="1" i="0" u="none" strike="noStrike" cap="none" normalizeH="0" baseline="0" dirty="0" smtClean="0">
                <a:ln>
                  <a:noFill/>
                </a:ln>
                <a:solidFill>
                  <a:srgbClr val="C00000"/>
                </a:solidFill>
                <a:effectLst/>
                <a:latin typeface="Calibri" panose="020F0502020204030204" pitchFamily="34" charset="0"/>
              </a:rPr>
              <a:t> </a:t>
            </a:r>
            <a:r>
              <a:rPr kumimoji="0" lang="en-GB" altLang="en-US" sz="2800" b="0" i="0" u="none" strike="noStrike" cap="none" normalizeH="0" baseline="0" dirty="0" smtClean="0">
                <a:ln>
                  <a:noFill/>
                </a:ln>
                <a:solidFill>
                  <a:srgbClr val="000000"/>
                </a:solidFill>
                <a:effectLst/>
                <a:latin typeface="Calibri" panose="020F0502020204030204" pitchFamily="34" charset="0"/>
              </a:rPr>
              <a:t>Rats like to be tickled. Tayla also observed that the rats looked forward to tickling!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pic>
        <p:nvPicPr>
          <p:cNvPr id="6" name="Picture 2" descr="Roslin 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0437" y="136853"/>
            <a:ext cx="1047750" cy="379413"/>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3" descr="SRUC College logo CMY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28903"/>
            <a:ext cx="511175" cy="48895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4" descr="INRA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89637" y="81291"/>
            <a:ext cx="1057275" cy="434975"/>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5" descr="Uo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2825" y="82878"/>
            <a:ext cx="1458912" cy="4778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189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657" y="0"/>
            <a:ext cx="8291264" cy="648072"/>
          </a:xfrm>
        </p:spPr>
        <p:txBody>
          <a:bodyPr/>
          <a:lstStyle/>
          <a:p>
            <a:r>
              <a:rPr lang="en-GB" dirty="0" smtClean="0"/>
              <a:t>Think &amp; Discuss</a:t>
            </a:r>
            <a:endParaRPr lang="en-GB" dirty="0"/>
          </a:p>
        </p:txBody>
      </p:sp>
      <p:sp>
        <p:nvSpPr>
          <p:cNvPr id="7" name="Control 1"/>
          <p:cNvSpPr>
            <a:spLocks noChangeArrowheads="1" noChangeShapeType="1"/>
          </p:cNvSpPr>
          <p:nvPr/>
        </p:nvSpPr>
        <p:spPr bwMode="auto">
          <a:xfrm>
            <a:off x="1905000" y="8229600"/>
            <a:ext cx="6148387" cy="12287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TextBox 7"/>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sp>
        <p:nvSpPr>
          <p:cNvPr id="9" name="Rectangle 8"/>
          <p:cNvSpPr/>
          <p:nvPr/>
        </p:nvSpPr>
        <p:spPr>
          <a:xfrm>
            <a:off x="217818" y="504173"/>
            <a:ext cx="8926182" cy="5773247"/>
          </a:xfrm>
          <a:prstGeom prst="rect">
            <a:avLst/>
          </a:prstGeom>
        </p:spPr>
        <p:txBody>
          <a:bodyPr wrap="square">
            <a:spAutoFit/>
          </a:bodyPr>
          <a:lstStyle/>
          <a:p>
            <a:pPr marL="342900" indent="-342900">
              <a:lnSpc>
                <a:spcPct val="119000"/>
              </a:lnSpc>
              <a:spcAft>
                <a:spcPts val="600"/>
              </a:spcAft>
              <a:buAutoNum type="arabicParenR"/>
            </a:pPr>
            <a:r>
              <a:rPr lang="en-GB" sz="2400" kern="1400" dirty="0" smtClean="0">
                <a:solidFill>
                  <a:srgbClr val="000000"/>
                </a:solidFill>
                <a:latin typeface="Calibri" panose="020F0502020204030204" pitchFamily="34" charset="0"/>
              </a:rPr>
              <a:t>What </a:t>
            </a:r>
            <a:r>
              <a:rPr lang="en-GB" sz="2400" kern="1400" dirty="0">
                <a:solidFill>
                  <a:srgbClr val="000000"/>
                </a:solidFill>
                <a:latin typeface="Calibri" panose="020F0502020204030204" pitchFamily="34" charset="0"/>
              </a:rPr>
              <a:t>activities do you think rats do that make them happy</a:t>
            </a:r>
            <a:r>
              <a:rPr lang="en-GB" sz="2400" kern="1400" dirty="0" smtClean="0">
                <a:solidFill>
                  <a:srgbClr val="000000"/>
                </a:solidFill>
                <a:latin typeface="Calibri" panose="020F0502020204030204" pitchFamily="34" charset="0"/>
              </a:rPr>
              <a:t>?</a:t>
            </a:r>
          </a:p>
          <a:p>
            <a:pPr marL="228600" indent="-228600">
              <a:lnSpc>
                <a:spcPct val="119000"/>
              </a:lnSpc>
              <a:spcAft>
                <a:spcPts val="600"/>
              </a:spcAft>
              <a:buAutoNum type="arabicParenR"/>
            </a:pPr>
            <a:endParaRPr lang="en-GB" sz="1600"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2) Why do you think Tayla kept the rats in pairs in their cages</a:t>
            </a:r>
            <a:r>
              <a:rPr lang="en-GB" sz="2400" kern="1400" dirty="0" smtClean="0">
                <a:solidFill>
                  <a:srgbClr val="000000"/>
                </a:solidFill>
                <a:latin typeface="Calibri" panose="020F0502020204030204" pitchFamily="34" charset="0"/>
              </a:rPr>
              <a:t>?</a:t>
            </a:r>
          </a:p>
          <a:p>
            <a:pPr>
              <a:lnSpc>
                <a:spcPct val="119000"/>
              </a:lnSpc>
              <a:spcAft>
                <a:spcPts val="600"/>
              </a:spcAft>
            </a:pPr>
            <a:endParaRPr lang="en-GB" sz="1600"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3) What part of the scientific method is missing? Can you write it</a:t>
            </a:r>
            <a:r>
              <a:rPr lang="en-GB" sz="2400" kern="1400" dirty="0" smtClean="0">
                <a:solidFill>
                  <a:srgbClr val="000000"/>
                </a:solidFill>
                <a:latin typeface="Calibri" panose="020F0502020204030204" pitchFamily="34" charset="0"/>
              </a:rPr>
              <a:t>?</a:t>
            </a:r>
          </a:p>
          <a:p>
            <a:pPr>
              <a:lnSpc>
                <a:spcPct val="119000"/>
              </a:lnSpc>
              <a:spcAft>
                <a:spcPts val="600"/>
              </a:spcAft>
            </a:pPr>
            <a:endParaRPr lang="en-GB" sz="1600"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4) How many rats were tickled? </a:t>
            </a:r>
            <a:endParaRPr lang="en-GB" sz="2400" kern="1400" dirty="0" smtClean="0">
              <a:solidFill>
                <a:srgbClr val="000000"/>
              </a:solidFill>
              <a:latin typeface="Calibri" panose="020F0502020204030204" pitchFamily="34" charset="0"/>
            </a:endParaRPr>
          </a:p>
          <a:p>
            <a:pPr>
              <a:lnSpc>
                <a:spcPct val="119000"/>
              </a:lnSpc>
              <a:spcAft>
                <a:spcPts val="600"/>
              </a:spcAft>
            </a:pPr>
            <a:endParaRPr lang="en-GB" sz="1600"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5) Why did Tayla only tickle half of the rats</a:t>
            </a:r>
            <a:r>
              <a:rPr lang="en-GB" sz="2400" kern="1400" dirty="0" smtClean="0">
                <a:solidFill>
                  <a:srgbClr val="000000"/>
                </a:solidFill>
                <a:latin typeface="Calibri" panose="020F0502020204030204" pitchFamily="34" charset="0"/>
              </a:rPr>
              <a:t>?</a:t>
            </a:r>
          </a:p>
          <a:p>
            <a:pPr>
              <a:lnSpc>
                <a:spcPct val="119000"/>
              </a:lnSpc>
              <a:spcAft>
                <a:spcPts val="600"/>
              </a:spcAft>
            </a:pPr>
            <a:endParaRPr lang="en-GB" sz="1600" kern="1400" dirty="0">
              <a:solidFill>
                <a:srgbClr val="000000"/>
              </a:solidFill>
              <a:latin typeface="Calibri" panose="020F0502020204030204" pitchFamily="34" charset="0"/>
            </a:endParaRPr>
          </a:p>
          <a:p>
            <a:pPr>
              <a:lnSpc>
                <a:spcPct val="119000"/>
              </a:lnSpc>
              <a:spcAft>
                <a:spcPts val="600"/>
              </a:spcAft>
            </a:pPr>
            <a:r>
              <a:rPr lang="en-GB" sz="2400" kern="1400" dirty="0">
                <a:solidFill>
                  <a:srgbClr val="000000"/>
                </a:solidFill>
                <a:latin typeface="Calibri" panose="020F0502020204030204" pitchFamily="34" charset="0"/>
              </a:rPr>
              <a:t>6) Why do you think it is important to understand positive emotions, like happiness, in animals?</a:t>
            </a:r>
            <a:endParaRPr lang="en-GB" sz="1600" kern="1400" dirty="0">
              <a:solidFill>
                <a:srgbClr val="000000"/>
              </a:solidFill>
              <a:latin typeface="Calibri" panose="020F0502020204030204" pitchFamily="34" charset="0"/>
            </a:endParaRPr>
          </a:p>
          <a:p>
            <a:pPr>
              <a:lnSpc>
                <a:spcPct val="119000"/>
              </a:lnSpc>
              <a:spcAft>
                <a:spcPts val="600"/>
              </a:spcAft>
            </a:pPr>
            <a:r>
              <a:rPr lang="en-GB" sz="1600" kern="1400" dirty="0">
                <a:solidFill>
                  <a:srgbClr val="000000"/>
                </a:solidFill>
                <a:latin typeface="Calibri" panose="020F0502020204030204" pitchFamily="34" charset="0"/>
              </a:rPr>
              <a:t> </a:t>
            </a:r>
            <a:endParaRPr lang="en-GB" sz="16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342757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ster Bush Science Outreach Centre_2col_cmy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04800"/>
            <a:ext cx="3389312" cy="7699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3"/>
          <p:cNvSpPr txBox="1">
            <a:spLocks noChangeArrowheads="1"/>
          </p:cNvSpPr>
          <p:nvPr/>
        </p:nvSpPr>
        <p:spPr bwMode="auto">
          <a:xfrm>
            <a:off x="2819400" y="6553200"/>
            <a:ext cx="6248400" cy="1049338"/>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0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This resource has been developed by the Easter Bush Science Outreach Centre.</a:t>
            </a:r>
          </a:p>
        </p:txBody>
      </p:sp>
      <p:sp>
        <p:nvSpPr>
          <p:cNvPr id="3" name="Text Box 4"/>
          <p:cNvSpPr txBox="1">
            <a:spLocks noChangeArrowheads="1"/>
          </p:cNvSpPr>
          <p:nvPr/>
        </p:nvSpPr>
        <p:spPr bwMode="auto">
          <a:xfrm>
            <a:off x="228600" y="6553200"/>
            <a:ext cx="3733800" cy="444500"/>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Copyright © 2019 All rights reserved by The University of Edinburgh.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 Box 5"/>
          <p:cNvSpPr txBox="1">
            <a:spLocks noChangeArrowheads="1"/>
          </p:cNvSpPr>
          <p:nvPr/>
        </p:nvSpPr>
        <p:spPr bwMode="auto">
          <a:xfrm>
            <a:off x="1676400" y="4267200"/>
            <a:ext cx="6096000" cy="906462"/>
          </a:xfrm>
          <a:prstGeom prst="rect">
            <a:avLst/>
          </a:prstGeom>
          <a:noFill/>
          <a:ln>
            <a:noFill/>
          </a:ln>
          <a:effectLst/>
          <a:extLst>
            <a:ext uri="{909E8E84-426E-40DD-AFC4-6F175D3DCCD1}">
              <a14:hiddenFill xmlns:a14="http://schemas.microsoft.com/office/drawing/2010/main">
                <a:solidFill>
                  <a:srgbClr val="46464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rgbClr val="C00000"/>
                </a:solidFill>
                <a:effectLst/>
                <a:latin typeface="Calibri" panose="020F0502020204030204" pitchFamily="34" charset="0"/>
              </a:rPr>
              <a:t>Tweet us your science investigations @EBSOClab #BehaviourToolkit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grpSp>
        <p:nvGrpSpPr>
          <p:cNvPr id="7" name="Group 6"/>
          <p:cNvGrpSpPr/>
          <p:nvPr/>
        </p:nvGrpSpPr>
        <p:grpSpPr>
          <a:xfrm>
            <a:off x="3640079" y="1225715"/>
            <a:ext cx="2362200" cy="2884967"/>
            <a:chOff x="152400" y="1483713"/>
            <a:chExt cx="3504732" cy="4400664"/>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1483713"/>
              <a:ext cx="3276132" cy="408181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5547946"/>
              <a:ext cx="2923891" cy="336431"/>
            </a:xfrm>
            <a:prstGeom prst="rect">
              <a:avLst/>
            </a:prstGeom>
          </p:spPr>
        </p:pic>
      </p:grpSp>
    </p:spTree>
    <p:extLst>
      <p:ext uri="{BB962C8B-B14F-4D97-AF65-F5344CB8AC3E}">
        <p14:creationId xmlns:p14="http://schemas.microsoft.com/office/powerpoint/2010/main" val="228176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917" y="75031"/>
            <a:ext cx="8291264" cy="648072"/>
          </a:xfrm>
        </p:spPr>
        <p:txBody>
          <a:bodyPr/>
          <a:lstStyle/>
          <a:p>
            <a:r>
              <a:rPr lang="en-GB" dirty="0" smtClean="0"/>
              <a:t>What are earthworms?</a:t>
            </a:r>
            <a:endParaRPr lang="en-GB" dirty="0"/>
          </a:p>
        </p:txBody>
      </p:sp>
      <p:sp>
        <p:nvSpPr>
          <p:cNvPr id="12" name="TextBox 11"/>
          <p:cNvSpPr txBox="1"/>
          <p:nvPr/>
        </p:nvSpPr>
        <p:spPr>
          <a:xfrm>
            <a:off x="3429000" y="914400"/>
            <a:ext cx="5181600" cy="1938992"/>
          </a:xfrm>
          <a:prstGeom prst="rect">
            <a:avLst/>
          </a:prstGeom>
          <a:noFill/>
        </p:spPr>
        <p:txBody>
          <a:bodyPr wrap="square" rtlCol="0">
            <a:spAutoFit/>
          </a:bodyPr>
          <a:lstStyle/>
          <a:p>
            <a:r>
              <a:rPr lang="en-GB" sz="2400" dirty="0" smtClean="0"/>
              <a:t>Earthworms are:</a:t>
            </a:r>
          </a:p>
          <a:p>
            <a:endParaRPr lang="en-GB" sz="2400" dirty="0"/>
          </a:p>
          <a:p>
            <a:pPr marL="285750" indent="-285750">
              <a:buFont typeface="Arial" panose="020B0604020202020204" pitchFamily="34" charset="0"/>
              <a:buChar char="•"/>
            </a:pPr>
            <a:r>
              <a:rPr lang="en-GB" sz="2400" dirty="0" smtClean="0"/>
              <a:t>Animals</a:t>
            </a:r>
          </a:p>
          <a:p>
            <a:pPr marL="285750" indent="-285750">
              <a:buFont typeface="Arial" panose="020B0604020202020204" pitchFamily="34" charset="0"/>
              <a:buChar char="•"/>
            </a:pPr>
            <a:r>
              <a:rPr lang="en-GB" sz="2400" dirty="0" smtClean="0"/>
              <a:t>Invertebrates (no backbones)</a:t>
            </a:r>
          </a:p>
          <a:p>
            <a:pPr marL="285750" indent="-285750">
              <a:buFont typeface="Arial" panose="020B0604020202020204" pitchFamily="34" charset="0"/>
              <a:buChar char="•"/>
            </a:pPr>
            <a:r>
              <a:rPr lang="en-GB" sz="2400" dirty="0" smtClean="0"/>
              <a:t>Cold-blooded</a:t>
            </a:r>
            <a:endParaRPr lang="en-GB" sz="2400" dirty="0"/>
          </a:p>
        </p:txBody>
      </p:sp>
      <p:sp>
        <p:nvSpPr>
          <p:cNvPr id="24" name="TextBox 23"/>
          <p:cNvSpPr txBox="1"/>
          <p:nvPr/>
        </p:nvSpPr>
        <p:spPr>
          <a:xfrm>
            <a:off x="3276600" y="3317267"/>
            <a:ext cx="5637245" cy="1938992"/>
          </a:xfrm>
          <a:prstGeom prst="rect">
            <a:avLst/>
          </a:prstGeom>
          <a:noFill/>
        </p:spPr>
        <p:txBody>
          <a:bodyPr wrap="square" rtlCol="0">
            <a:spAutoFit/>
          </a:bodyPr>
          <a:lstStyle/>
          <a:p>
            <a:pPr algn="ctr"/>
            <a:r>
              <a:rPr lang="en-GB" sz="2800" dirty="0" smtClean="0"/>
              <a:t>Earthworms are very important because they make soil (they are decomposers)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TextBox 5"/>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3074" y="1645387"/>
            <a:ext cx="3759627" cy="2819720"/>
          </a:xfrm>
          <a:prstGeom prst="rect">
            <a:avLst/>
          </a:prstGeom>
        </p:spPr>
      </p:pic>
    </p:spTree>
    <p:extLst>
      <p:ext uri="{BB962C8B-B14F-4D97-AF65-F5344CB8AC3E}">
        <p14:creationId xmlns:p14="http://schemas.microsoft.com/office/powerpoint/2010/main" val="40748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279"/>
            <a:ext cx="8291264" cy="648072"/>
          </a:xfrm>
        </p:spPr>
        <p:txBody>
          <a:bodyPr/>
          <a:lstStyle/>
          <a:p>
            <a:r>
              <a:rPr lang="en-GB" dirty="0" smtClean="0"/>
              <a:t>Let’s observe some earthworms</a:t>
            </a:r>
            <a:endParaRPr lang="en-GB" dirty="0"/>
          </a:p>
        </p:txBody>
      </p:sp>
      <p:sp>
        <p:nvSpPr>
          <p:cNvPr id="4" name="Rectangle 3"/>
          <p:cNvSpPr/>
          <p:nvPr/>
        </p:nvSpPr>
        <p:spPr>
          <a:xfrm>
            <a:off x="107032" y="762000"/>
            <a:ext cx="6324600" cy="421975"/>
          </a:xfrm>
          <a:prstGeom prst="rect">
            <a:avLst/>
          </a:prstGeom>
        </p:spPr>
        <p:txBody>
          <a:bodyPr wrap="square">
            <a:spAutoFit/>
          </a:bodyPr>
          <a:lstStyle/>
          <a:p>
            <a:pPr>
              <a:lnSpc>
                <a:spcPct val="119000"/>
              </a:lnSpc>
              <a:spcAft>
                <a:spcPts val="600"/>
              </a:spcAft>
            </a:pPr>
            <a:r>
              <a:rPr lang="en-GB" kern="1400" dirty="0">
                <a:solidFill>
                  <a:srgbClr val="C00000"/>
                </a:solidFill>
                <a:latin typeface="Calibri" panose="020F0502020204030204" pitchFamily="34" charset="0"/>
              </a:rPr>
              <a:t>Aim: </a:t>
            </a:r>
            <a:r>
              <a:rPr lang="en-GB" kern="1400" dirty="0">
                <a:solidFill>
                  <a:srgbClr val="000000"/>
                </a:solidFill>
                <a:latin typeface="Calibri" panose="020F0502020204030204" pitchFamily="34" charset="0"/>
              </a:rPr>
              <a:t>Use your observation skills to draw an earthworm</a:t>
            </a:r>
            <a:endParaRPr lang="en-GB" sz="1200" kern="1400" dirty="0">
              <a:ln>
                <a:noFill/>
              </a:ln>
              <a:solidFill>
                <a:srgbClr val="000000"/>
              </a:solidFill>
              <a:effectLst/>
              <a:latin typeface="Calibri" panose="020F0502020204030204" pitchFamily="34" charset="0"/>
            </a:endParaRPr>
          </a:p>
        </p:txBody>
      </p:sp>
      <p:sp>
        <p:nvSpPr>
          <p:cNvPr id="5" name="Text Box 2"/>
          <p:cNvSpPr txBox="1">
            <a:spLocks noChangeArrowheads="1"/>
          </p:cNvSpPr>
          <p:nvPr/>
        </p:nvSpPr>
        <p:spPr bwMode="auto">
          <a:xfrm>
            <a:off x="4648200" y="1324104"/>
            <a:ext cx="3566864" cy="1629485"/>
          </a:xfrm>
          <a:prstGeom prst="rect">
            <a:avLst/>
          </a:prstGeom>
          <a:solidFill>
            <a:srgbClr val="C0000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FFFFFF"/>
                </a:solidFill>
                <a:effectLst/>
                <a:latin typeface="Calibri" panose="020F0502020204030204" pitchFamily="34" charset="0"/>
              </a:rPr>
              <a:t>Worm Welfare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FFFFFF"/>
                </a:solidFill>
                <a:effectLst/>
                <a:latin typeface="Calibri" panose="020F0502020204030204" pitchFamily="34" charset="0"/>
              </a:rPr>
              <a:t>Earthworms need to keep their skin damp so that they can breathe, they also prefer dark places and do not like to be handled. Worms should not be out of their home for more than 20 minutes.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7" name="Text Box 3"/>
          <p:cNvSpPr txBox="1">
            <a:spLocks noChangeArrowheads="1"/>
          </p:cNvSpPr>
          <p:nvPr/>
        </p:nvSpPr>
        <p:spPr bwMode="auto">
          <a:xfrm>
            <a:off x="1981200" y="1319861"/>
            <a:ext cx="2420937" cy="1633728"/>
          </a:xfrm>
          <a:prstGeom prst="rect">
            <a:avLst/>
          </a:prstGeom>
          <a:solidFill>
            <a:srgbClr val="FFFFFF"/>
          </a:solidFill>
          <a:ln w="31750" algn="ctr">
            <a:solidFill>
              <a:srgbClr val="DA1F28"/>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C00000"/>
                </a:solidFill>
                <a:effectLst/>
                <a:latin typeface="Calibri" panose="020F0502020204030204" pitchFamily="34" charset="0"/>
              </a:rPr>
              <a:t>Materials: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smtClean="0">
                <a:ln>
                  <a:noFill/>
                </a:ln>
                <a:solidFill>
                  <a:srgbClr val="000000"/>
                </a:solidFill>
                <a:effectLst/>
                <a:latin typeface="Calibri" panose="020F0502020204030204" pitchFamily="34" charset="0"/>
              </a:rPr>
              <a:t>Earthworms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smtClean="0">
                <a:ln>
                  <a:noFill/>
                </a:ln>
                <a:solidFill>
                  <a:srgbClr val="000000"/>
                </a:solidFill>
                <a:effectLst/>
                <a:latin typeface="Calibri" panose="020F0502020204030204" pitchFamily="34" charset="0"/>
              </a:rPr>
              <a:t>Water spray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smtClean="0">
                <a:ln>
                  <a:noFill/>
                </a:ln>
                <a:solidFill>
                  <a:srgbClr val="000000"/>
                </a:solidFill>
                <a:effectLst/>
                <a:latin typeface="Calibri" panose="020F0502020204030204" pitchFamily="34" charset="0"/>
              </a:rPr>
              <a:t>Tray or plate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smtClean="0">
                <a:ln>
                  <a:noFill/>
                </a:ln>
                <a:solidFill>
                  <a:srgbClr val="000000"/>
                </a:solidFill>
                <a:effectLst/>
                <a:latin typeface="Calibri" panose="020F0502020204030204" pitchFamily="34" charset="0"/>
              </a:rPr>
              <a:t>Soil</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GB" altLang="en-US" sz="1600" b="0" i="0" u="none" strike="noStrike" cap="none" normalizeH="0" baseline="0" smtClean="0">
                <a:ln>
                  <a:noFill/>
                </a:ln>
                <a:solidFill>
                  <a:srgbClr val="000000"/>
                </a:solidFill>
                <a:effectLst/>
                <a:latin typeface="Calibri" panose="020F0502020204030204" pitchFamily="34" charset="0"/>
              </a:rPr>
              <a:t>Magnifying glass</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152400" y="2790657"/>
            <a:ext cx="8610600" cy="3040897"/>
          </a:xfrm>
          <a:prstGeom prst="rect">
            <a:avLst/>
          </a:prstGeom>
        </p:spPr>
        <p:txBody>
          <a:bodyPr wrap="square">
            <a:spAutoFit/>
          </a:bodyPr>
          <a:lstStyle/>
          <a:p>
            <a:pPr>
              <a:lnSpc>
                <a:spcPct val="119000"/>
              </a:lnSpc>
              <a:spcAft>
                <a:spcPts val="600"/>
              </a:spcAft>
            </a:pPr>
            <a:r>
              <a:rPr lang="en-GB" kern="1400" dirty="0">
                <a:solidFill>
                  <a:srgbClr val="C00000"/>
                </a:solidFill>
                <a:latin typeface="Calibri" panose="020F0502020204030204" pitchFamily="34" charset="0"/>
              </a:rPr>
              <a:t>Method: </a:t>
            </a:r>
            <a:endParaRPr lang="en-GB" sz="1400" kern="1400" dirty="0">
              <a:solidFill>
                <a:srgbClr val="000000"/>
              </a:solidFill>
              <a:latin typeface="Calibri" panose="020F0502020204030204" pitchFamily="34" charset="0"/>
            </a:endParaRPr>
          </a:p>
          <a:p>
            <a:pPr marL="359994" indent="-359994">
              <a:lnSpc>
                <a:spcPct val="119000"/>
              </a:lnSpc>
              <a:spcAft>
                <a:spcPts val="600"/>
              </a:spcAft>
            </a:pPr>
            <a:r>
              <a:rPr lang="en-GB" kern="1400" dirty="0">
                <a:solidFill>
                  <a:srgbClr val="000000"/>
                </a:solidFill>
                <a:latin typeface="Calibri" panose="020F0502020204030204" pitchFamily="34" charset="0"/>
              </a:rPr>
              <a:t>1.</a:t>
            </a:r>
            <a:r>
              <a:rPr lang="en-GB" sz="1400"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Carefully place your worm on a surface with some damp soil, the soil and worm should be kept moist using the spray. </a:t>
            </a:r>
            <a:endParaRPr lang="en-GB" sz="1400" kern="1400" dirty="0">
              <a:solidFill>
                <a:srgbClr val="000000"/>
              </a:solidFill>
              <a:latin typeface="Calibri" panose="020F0502020204030204" pitchFamily="34" charset="0"/>
            </a:endParaRPr>
          </a:p>
          <a:p>
            <a:pPr marL="359994" indent="-359994">
              <a:lnSpc>
                <a:spcPct val="119000"/>
              </a:lnSpc>
              <a:spcAft>
                <a:spcPts val="600"/>
              </a:spcAft>
            </a:pPr>
            <a:r>
              <a:rPr lang="en-GB" kern="1400" dirty="0">
                <a:solidFill>
                  <a:srgbClr val="000000"/>
                </a:solidFill>
                <a:latin typeface="Calibri" panose="020F0502020204030204" pitchFamily="34" charset="0"/>
              </a:rPr>
              <a:t>2.</a:t>
            </a:r>
            <a:r>
              <a:rPr lang="en-GB" sz="1400"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Observe the shape and structure of the worm, look at how it moves. </a:t>
            </a:r>
            <a:endParaRPr lang="en-GB" sz="1400" kern="1400" dirty="0">
              <a:solidFill>
                <a:srgbClr val="000000"/>
              </a:solidFill>
              <a:latin typeface="Calibri" panose="020F0502020204030204" pitchFamily="34" charset="0"/>
            </a:endParaRPr>
          </a:p>
          <a:p>
            <a:pPr marL="359994" indent="-359994">
              <a:lnSpc>
                <a:spcPct val="119000"/>
              </a:lnSpc>
              <a:spcAft>
                <a:spcPts val="600"/>
              </a:spcAft>
            </a:pPr>
            <a:r>
              <a:rPr lang="en-GB" kern="1400" dirty="0">
                <a:solidFill>
                  <a:srgbClr val="000000"/>
                </a:solidFill>
                <a:latin typeface="Calibri" panose="020F0502020204030204" pitchFamily="34" charset="0"/>
              </a:rPr>
              <a:t>3.</a:t>
            </a:r>
            <a:r>
              <a:rPr lang="en-GB" sz="1400"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Draw the </a:t>
            </a:r>
            <a:r>
              <a:rPr lang="en-GB" kern="1400" dirty="0" smtClean="0">
                <a:solidFill>
                  <a:srgbClr val="000000"/>
                </a:solidFill>
                <a:latin typeface="Calibri" panose="020F0502020204030204" pitchFamily="34" charset="0"/>
              </a:rPr>
              <a:t>worm, </a:t>
            </a:r>
            <a:r>
              <a:rPr lang="en-GB" kern="1400" dirty="0">
                <a:solidFill>
                  <a:srgbClr val="000000"/>
                </a:solidFill>
                <a:latin typeface="Calibri" panose="020F0502020204030204" pitchFamily="34" charset="0"/>
              </a:rPr>
              <a:t>try to add as much detail as you can.</a:t>
            </a:r>
            <a:endParaRPr lang="en-GB" sz="1400" kern="1400" dirty="0">
              <a:solidFill>
                <a:srgbClr val="000000"/>
              </a:solidFill>
              <a:latin typeface="Calibri" panose="020F0502020204030204" pitchFamily="34" charset="0"/>
            </a:endParaRPr>
          </a:p>
          <a:p>
            <a:pPr marL="359994" indent="-359994">
              <a:lnSpc>
                <a:spcPct val="119000"/>
              </a:lnSpc>
              <a:spcAft>
                <a:spcPts val="600"/>
              </a:spcAft>
            </a:pPr>
            <a:r>
              <a:rPr lang="en-GB" kern="1400" dirty="0">
                <a:solidFill>
                  <a:srgbClr val="000000"/>
                </a:solidFill>
                <a:latin typeface="Calibri" panose="020F0502020204030204" pitchFamily="34" charset="0"/>
              </a:rPr>
              <a:t>4.</a:t>
            </a:r>
            <a:r>
              <a:rPr lang="en-GB" sz="1400" kern="1400" dirty="0">
                <a:solidFill>
                  <a:srgbClr val="000000"/>
                </a:solidFill>
                <a:latin typeface="Calibri" panose="020F0502020204030204" pitchFamily="34" charset="0"/>
              </a:rPr>
              <a:t> </a:t>
            </a:r>
            <a:r>
              <a:rPr lang="en-GB" kern="1400" dirty="0">
                <a:solidFill>
                  <a:srgbClr val="000000"/>
                </a:solidFill>
                <a:latin typeface="Calibri" panose="020F0502020204030204" pitchFamily="34" charset="0"/>
              </a:rPr>
              <a:t>Label your diagram, where is its head, where is its tail? Can you see any other </a:t>
            </a:r>
            <a:r>
              <a:rPr lang="en-GB" kern="1400" dirty="0" smtClean="0">
                <a:solidFill>
                  <a:srgbClr val="000000"/>
                </a:solidFill>
                <a:latin typeface="Calibri" panose="020F0502020204030204" pitchFamily="34" charset="0"/>
              </a:rPr>
              <a:t>body parts</a:t>
            </a:r>
            <a:r>
              <a:rPr lang="en-GB" kern="1400" dirty="0">
                <a:solidFill>
                  <a:srgbClr val="000000"/>
                </a:solidFill>
                <a:latin typeface="Calibri" panose="020F0502020204030204" pitchFamily="34" charset="0"/>
              </a:rPr>
              <a:t>?  </a:t>
            </a:r>
            <a:endParaRPr lang="en-GB" sz="1400" kern="1400" dirty="0">
              <a:solidFill>
                <a:srgbClr val="000000"/>
              </a:solidFill>
              <a:latin typeface="Calibri" panose="020F0502020204030204" pitchFamily="34" charset="0"/>
            </a:endParaRPr>
          </a:p>
          <a:p>
            <a:pPr>
              <a:lnSpc>
                <a:spcPct val="119000"/>
              </a:lnSpc>
              <a:spcAft>
                <a:spcPts val="600"/>
              </a:spcAft>
            </a:pPr>
            <a:r>
              <a:rPr lang="en-GB" sz="1400" kern="1400" dirty="0">
                <a:solidFill>
                  <a:srgbClr val="000000"/>
                </a:solidFill>
                <a:latin typeface="Calibri" panose="020F0502020204030204" pitchFamily="34" charset="0"/>
              </a:rPr>
              <a:t> </a:t>
            </a:r>
            <a:endParaRPr lang="en-GB" sz="1400" kern="1400" dirty="0">
              <a:ln>
                <a:noFill/>
              </a:ln>
              <a:solidFill>
                <a:srgbClr val="000000"/>
              </a:solidFill>
              <a:effectLst/>
              <a:latin typeface="Calibri" panose="020F0502020204030204" pitchFamily="34" charset="0"/>
            </a:endParaRPr>
          </a:p>
        </p:txBody>
      </p:sp>
      <p:sp>
        <p:nvSpPr>
          <p:cNvPr id="9" name="TextBox 8"/>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26135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8291264" cy="648072"/>
          </a:xfrm>
        </p:spPr>
        <p:txBody>
          <a:bodyPr>
            <a:noAutofit/>
          </a:bodyPr>
          <a:lstStyle/>
          <a:p>
            <a:pPr algn="ctr"/>
            <a:r>
              <a:rPr lang="en-GB" sz="3600" dirty="0" smtClean="0"/>
              <a:t>Today you are going to create your own experiment. </a:t>
            </a:r>
            <a:br>
              <a:rPr lang="en-GB" sz="3600" dirty="0" smtClean="0"/>
            </a:br>
            <a:r>
              <a:rPr lang="en-GB" sz="3600" dirty="0" smtClean="0"/>
              <a:t>To find out something about earthworms. </a:t>
            </a:r>
            <a:endParaRPr lang="en-GB" sz="3600" dirty="0"/>
          </a:p>
        </p:txBody>
      </p:sp>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2179372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291264" cy="648072"/>
          </a:xfrm>
        </p:spPr>
        <p:txBody>
          <a:bodyPr>
            <a:noAutofit/>
          </a:bodyPr>
          <a:lstStyle/>
          <a:p>
            <a:pPr algn="ctr"/>
            <a:r>
              <a:rPr lang="en-GB" sz="6000" dirty="0" smtClean="0"/>
              <a:t>Here is an example of how we investigate in science!</a:t>
            </a:r>
            <a:endParaRPr lang="en-GB" sz="6000" dirty="0"/>
          </a:p>
        </p:txBody>
      </p:sp>
      <p:sp>
        <p:nvSpPr>
          <p:cNvPr id="4" name="TextBox 3"/>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2027726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8" name="Picture 7">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8743" y="1524000"/>
            <a:ext cx="6386513" cy="3514054"/>
          </a:xfrm>
          <a:prstGeom prst="rect">
            <a:avLst/>
          </a:prstGeom>
        </p:spPr>
      </p:pic>
      <p:sp>
        <p:nvSpPr>
          <p:cNvPr id="9" name="TextBox 8"/>
          <p:cNvSpPr txBox="1"/>
          <p:nvPr/>
        </p:nvSpPr>
        <p:spPr>
          <a:xfrm>
            <a:off x="13855" y="6351657"/>
            <a:ext cx="4800600" cy="369332"/>
          </a:xfrm>
          <a:prstGeom prst="rect">
            <a:avLst/>
          </a:prstGeom>
          <a:noFill/>
        </p:spPr>
        <p:txBody>
          <a:bodyPr wrap="square" rtlCol="0">
            <a:spAutoFit/>
          </a:bodyPr>
          <a:lstStyle/>
          <a:p>
            <a:r>
              <a:rPr lang="en-GB" dirty="0" smtClean="0"/>
              <a:t>Click picture to open link to video</a:t>
            </a:r>
            <a:endParaRPr lang="en-GB" dirty="0"/>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
        <p:nvSpPr>
          <p:cNvPr id="2" name="Title 1"/>
          <p:cNvSpPr>
            <a:spLocks noGrp="1"/>
          </p:cNvSpPr>
          <p:nvPr>
            <p:ph type="ctrTitle"/>
          </p:nvPr>
        </p:nvSpPr>
        <p:spPr>
          <a:xfrm>
            <a:off x="152400" y="219127"/>
            <a:ext cx="8291264" cy="648072"/>
          </a:xfrm>
        </p:spPr>
        <p:txBody>
          <a:bodyPr/>
          <a:lstStyle/>
          <a:p>
            <a:r>
              <a:rPr lang="en-GB" dirty="0" smtClean="0"/>
              <a:t>Scientific Method Video</a:t>
            </a:r>
            <a:endParaRPr lang="en-GB" dirty="0"/>
          </a:p>
        </p:txBody>
      </p:sp>
    </p:spTree>
    <p:extLst>
      <p:ext uri="{BB962C8B-B14F-4D97-AF65-F5344CB8AC3E}">
        <p14:creationId xmlns:p14="http://schemas.microsoft.com/office/powerpoint/2010/main" val="104568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291264" cy="648072"/>
          </a:xfrm>
        </p:spPr>
        <p:txBody>
          <a:bodyPr/>
          <a:lstStyle/>
          <a:p>
            <a:r>
              <a:rPr lang="en-GB" dirty="0" smtClean="0"/>
              <a:t>What do you want to find out?</a:t>
            </a:r>
            <a:endParaRPr lang="en-GB" dirty="0"/>
          </a:p>
        </p:txBody>
      </p:sp>
      <p:sp>
        <p:nvSpPr>
          <p:cNvPr id="3" name="Content Placeholder 2"/>
          <p:cNvSpPr>
            <a:spLocks noGrp="1"/>
          </p:cNvSpPr>
          <p:nvPr>
            <p:ph sz="half" idx="10"/>
          </p:nvPr>
        </p:nvSpPr>
        <p:spPr>
          <a:xfrm>
            <a:off x="86139" y="990600"/>
            <a:ext cx="4343400" cy="995198"/>
          </a:xfrm>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GB" sz="2800" dirty="0" smtClean="0">
                <a:solidFill>
                  <a:schemeClr val="bg1"/>
                </a:solidFill>
              </a:rPr>
              <a:t>How long is a worm?</a:t>
            </a:r>
            <a:endParaRPr lang="en-GB" sz="2800" dirty="0">
              <a:solidFill>
                <a:schemeClr val="bg1"/>
              </a:solidFill>
            </a:endParaRPr>
          </a:p>
        </p:txBody>
      </p:sp>
      <p:sp>
        <p:nvSpPr>
          <p:cNvPr id="4" name="Content Placeholder 2"/>
          <p:cNvSpPr txBox="1">
            <a:spLocks/>
          </p:cNvSpPr>
          <p:nvPr/>
        </p:nvSpPr>
        <p:spPr>
          <a:xfrm>
            <a:off x="86139" y="2290598"/>
            <a:ext cx="4343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Do worms prefer light or dark?</a:t>
            </a:r>
            <a:endParaRPr lang="en-GB" sz="2800" dirty="0">
              <a:solidFill>
                <a:schemeClr val="bg1"/>
              </a:solidFill>
            </a:endParaRPr>
          </a:p>
        </p:txBody>
      </p:sp>
      <p:sp>
        <p:nvSpPr>
          <p:cNvPr id="5" name="Content Placeholder 2"/>
          <p:cNvSpPr txBox="1">
            <a:spLocks/>
          </p:cNvSpPr>
          <p:nvPr/>
        </p:nvSpPr>
        <p:spPr>
          <a:xfrm>
            <a:off x="86139" y="3662198"/>
            <a:ext cx="4343400" cy="10084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Which types of food do worms prefer?</a:t>
            </a:r>
            <a:endParaRPr lang="en-GB" sz="2800" dirty="0">
              <a:solidFill>
                <a:schemeClr val="bg1"/>
              </a:solidFill>
            </a:endParaRPr>
          </a:p>
        </p:txBody>
      </p:sp>
      <p:sp>
        <p:nvSpPr>
          <p:cNvPr id="6" name="Content Placeholder 2"/>
          <p:cNvSpPr txBox="1">
            <a:spLocks/>
          </p:cNvSpPr>
          <p:nvPr/>
        </p:nvSpPr>
        <p:spPr>
          <a:xfrm>
            <a:off x="4572000" y="990600"/>
            <a:ext cx="4343400" cy="9951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Do worms react to coloured light?</a:t>
            </a:r>
            <a:endParaRPr lang="en-GB" sz="2800" dirty="0">
              <a:solidFill>
                <a:schemeClr val="bg1"/>
              </a:solidFill>
            </a:endParaRPr>
          </a:p>
        </p:txBody>
      </p:sp>
      <p:sp>
        <p:nvSpPr>
          <p:cNvPr id="7" name="Content Placeholder 2"/>
          <p:cNvSpPr txBox="1">
            <a:spLocks/>
          </p:cNvSpPr>
          <p:nvPr/>
        </p:nvSpPr>
        <p:spPr>
          <a:xfrm>
            <a:off x="4572000" y="2303208"/>
            <a:ext cx="4343400" cy="9779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Where are worms most sensitive to touch?</a:t>
            </a:r>
            <a:endParaRPr lang="en-GB" sz="2800" dirty="0">
              <a:solidFill>
                <a:schemeClr val="bg1"/>
              </a:solidFill>
            </a:endParaRPr>
          </a:p>
        </p:txBody>
      </p:sp>
      <p:sp>
        <p:nvSpPr>
          <p:cNvPr id="8" name="Content Placeholder 2"/>
          <p:cNvSpPr txBox="1">
            <a:spLocks/>
          </p:cNvSpPr>
          <p:nvPr/>
        </p:nvSpPr>
        <p:spPr>
          <a:xfrm>
            <a:off x="4572000" y="3662198"/>
            <a:ext cx="4343400" cy="10084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Do worms have a sense of smell ?</a:t>
            </a:r>
            <a:endParaRPr lang="en-GB" sz="2800" dirty="0">
              <a:solidFill>
                <a:schemeClr val="bg1"/>
              </a:solidFill>
            </a:endParaRPr>
          </a:p>
        </p:txBody>
      </p:sp>
      <p:sp>
        <p:nvSpPr>
          <p:cNvPr id="9" name="Content Placeholder 2"/>
          <p:cNvSpPr txBox="1">
            <a:spLocks/>
          </p:cNvSpPr>
          <p:nvPr/>
        </p:nvSpPr>
        <p:spPr>
          <a:xfrm>
            <a:off x="1562100" y="4805198"/>
            <a:ext cx="6019800" cy="681202"/>
          </a:xfrm>
          <a:prstGeom prst="rect">
            <a:avLst/>
          </a:prstGeom>
          <a:solidFill>
            <a:srgbClr val="C10D18"/>
          </a:solidFill>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800" kern="1200">
                <a:solidFill>
                  <a:schemeClr val="lt1"/>
                </a:solidFill>
                <a:latin typeface="+mn-lt"/>
                <a:ea typeface="+mn-ea"/>
                <a:cs typeface="+mn-cs"/>
              </a:defRPr>
            </a:lvl9pPr>
          </a:lstStyle>
          <a:p>
            <a:pPr marL="0" indent="0" algn="ctr">
              <a:buFont typeface="Arial" panose="020B0604020202020204" pitchFamily="34" charset="0"/>
              <a:buNone/>
            </a:pPr>
            <a:r>
              <a:rPr lang="en-GB" sz="2800" dirty="0" smtClean="0">
                <a:solidFill>
                  <a:schemeClr val="bg1"/>
                </a:solidFill>
              </a:rPr>
              <a:t>Or something else…….?</a:t>
            </a:r>
            <a:endParaRPr lang="en-GB" sz="2800" dirty="0">
              <a:solidFill>
                <a:schemeClr val="bg1"/>
              </a:solidFill>
            </a:endParaRPr>
          </a:p>
        </p:txBody>
      </p:sp>
      <p:sp>
        <p:nvSpPr>
          <p:cNvPr id="11" name="TextBox 10"/>
          <p:cNvSpPr txBox="1"/>
          <p:nvPr/>
        </p:nvSpPr>
        <p:spPr>
          <a:xfrm>
            <a:off x="5910326" y="6536323"/>
            <a:ext cx="3270250" cy="338554"/>
          </a:xfrm>
          <a:prstGeom prst="rect">
            <a:avLst/>
          </a:prstGeom>
          <a:noFill/>
        </p:spPr>
        <p:txBody>
          <a:bodyPr wrap="square" rtlCol="0">
            <a:spAutoFit/>
          </a:bodyPr>
          <a:lstStyle/>
          <a:p>
            <a:pPr algn="r"/>
            <a:r>
              <a:rPr lang="en-GB" sz="1600" dirty="0" smtClean="0">
                <a:solidFill>
                  <a:srgbClr val="C00000"/>
                </a:solidFill>
              </a:rPr>
              <a:t>@</a:t>
            </a:r>
            <a:r>
              <a:rPr lang="en-GB" sz="1600" dirty="0" err="1" smtClean="0">
                <a:solidFill>
                  <a:srgbClr val="C00000"/>
                </a:solidFill>
              </a:rPr>
              <a:t>EBSOClab</a:t>
            </a:r>
            <a:r>
              <a:rPr lang="en-GB" sz="1600" dirty="0" smtClean="0">
                <a:solidFill>
                  <a:srgbClr val="C00000"/>
                </a:solidFill>
              </a:rPr>
              <a:t> #</a:t>
            </a:r>
            <a:r>
              <a:rPr lang="en-GB" sz="1600" dirty="0" err="1" smtClean="0">
                <a:solidFill>
                  <a:srgbClr val="C00000"/>
                </a:solidFill>
              </a:rPr>
              <a:t>BehaviourToolkit</a:t>
            </a:r>
            <a:endParaRPr lang="en-GB" sz="1600" dirty="0">
              <a:solidFill>
                <a:srgbClr val="C00000"/>
              </a:solidFill>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88138" y="43877"/>
            <a:ext cx="555862" cy="673628"/>
          </a:xfrm>
          <a:prstGeom prst="rect">
            <a:avLst/>
          </a:prstGeom>
        </p:spPr>
      </p:pic>
    </p:spTree>
    <p:extLst>
      <p:ext uri="{BB962C8B-B14F-4D97-AF65-F5344CB8AC3E}">
        <p14:creationId xmlns:p14="http://schemas.microsoft.com/office/powerpoint/2010/main" val="18886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fade">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5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bg/>
                                          </p:spTgt>
                                        </p:tgtEl>
                                        <p:attrNameLst>
                                          <p:attrName>style.visibility</p:attrName>
                                        </p:attrNameLst>
                                      </p:cBhvr>
                                      <p:to>
                                        <p:strVal val="visible"/>
                                      </p:to>
                                    </p:set>
                                    <p:animEffect transition="in" filter="fade">
                                      <p:cBhvr>
                                        <p:cTn id="47" dur="500"/>
                                        <p:tgtEl>
                                          <p:spTgt spid="7">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Effect transition="in" filter="fade">
                                      <p:cBhvr>
                                        <p:cTn id="57" dur="500"/>
                                        <p:tgtEl>
                                          <p:spTgt spid="8">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fade">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bg/>
                                          </p:spTgt>
                                        </p:tgtEl>
                                        <p:attrNameLst>
                                          <p:attrName>style.visibility</p:attrName>
                                        </p:attrNameLst>
                                      </p:cBhvr>
                                      <p:to>
                                        <p:strVal val="visible"/>
                                      </p:to>
                                    </p:set>
                                    <p:animEffect transition="in" filter="fade">
                                      <p:cBhvr>
                                        <p:cTn id="67" dur="500"/>
                                        <p:tgtEl>
                                          <p:spTgt spid="9">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fade">
                                      <p:cBhvr>
                                        <p:cTn id="7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build="p" animBg="1"/>
      <p:bldP spid="5" grpId="0" build="p" animBg="1"/>
      <p:bldP spid="6" grpId="0" build="p" animBg="1"/>
      <p:bldP spid="7" grpId="0" build="p" animBg="1"/>
      <p:bldP spid="8" grpId="0" build="p" animBg="1"/>
      <p:bldP spid="9" grpId="0" build="p" animBg="1"/>
    </p:bldLst>
  </p:timing>
</p:sld>
</file>

<file path=ppt/theme/theme1.xml><?xml version="1.0" encoding="utf-8"?>
<a:theme xmlns:a="http://schemas.openxmlformats.org/drawingml/2006/main" name="RDSVS Branding 2014">
  <a:themeElements>
    <a:clrScheme name="CTLGH ">
      <a:dk1>
        <a:srgbClr val="283F78"/>
      </a:dk1>
      <a:lt1>
        <a:srgbClr val="FFFFFF"/>
      </a:lt1>
      <a:dk2>
        <a:srgbClr val="424550"/>
      </a:dk2>
      <a:lt2>
        <a:srgbClr val="FFFFFF"/>
      </a:lt2>
      <a:accent1>
        <a:srgbClr val="64AB30"/>
      </a:accent1>
      <a:accent2>
        <a:srgbClr val="9F3E53"/>
      </a:accent2>
      <a:accent3>
        <a:srgbClr val="9BBB59"/>
      </a:accent3>
      <a:accent4>
        <a:srgbClr val="8064A2"/>
      </a:accent4>
      <a:accent5>
        <a:srgbClr val="4BACC6"/>
      </a:accent5>
      <a:accent6>
        <a:srgbClr val="F79646"/>
      </a:accent6>
      <a:hlink>
        <a:srgbClr val="004263"/>
      </a:hlink>
      <a:folHlink>
        <a:srgbClr val="31859B"/>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10647</TotalTime>
  <Words>1701</Words>
  <Application>Microsoft Office PowerPoint</Application>
  <PresentationFormat>On-screen Show (4:3)</PresentationFormat>
  <Paragraphs>239</Paragraphs>
  <Slides>32</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Adobe Fan Heiti Std B</vt:lpstr>
      <vt:lpstr>Arial</vt:lpstr>
      <vt:lpstr>Arial Narrow</vt:lpstr>
      <vt:lpstr>Calibri</vt:lpstr>
      <vt:lpstr>Symbol</vt:lpstr>
      <vt:lpstr>Wingdings</vt:lpstr>
      <vt:lpstr>Wingdings 2</vt:lpstr>
      <vt:lpstr>RDSVS Branding 2014</vt:lpstr>
      <vt:lpstr>PowerPoint Presentation</vt:lpstr>
      <vt:lpstr>PowerPoint Presentation</vt:lpstr>
      <vt:lpstr>What are we going to do?</vt:lpstr>
      <vt:lpstr>What are earthworms?</vt:lpstr>
      <vt:lpstr>Let’s observe some earthworms</vt:lpstr>
      <vt:lpstr>Today you are going to create your own experiment.  To find out something about earthworms. </vt:lpstr>
      <vt:lpstr>Here is an example of how we investigate in science!</vt:lpstr>
      <vt:lpstr>Scientific Method Video</vt:lpstr>
      <vt:lpstr>What do you want to find out?</vt:lpstr>
      <vt:lpstr>Now plan your experiment!</vt:lpstr>
      <vt:lpstr>Before we work with animals in science we have to think about their welfare.</vt:lpstr>
      <vt:lpstr>Worm Welfare: Have you checked the 3Rs?    </vt:lpstr>
      <vt:lpstr>PowerPoint Presentation</vt:lpstr>
      <vt:lpstr>PowerPoint Presentation</vt:lpstr>
      <vt:lpstr>PowerPoint Presentation</vt:lpstr>
      <vt:lpstr>PowerPoint Presentation</vt:lpstr>
      <vt:lpstr>PowerPoint Presentation</vt:lpstr>
      <vt:lpstr>Well done, you have all thought about the welfare of the worms.</vt:lpstr>
      <vt:lpstr>PowerPoint Presentation</vt:lpstr>
      <vt:lpstr>Collect your materials and carry out your investigation!  Remember to record your results What will you record? </vt:lpstr>
      <vt:lpstr>Now wash your hands with soap and hot water</vt:lpstr>
      <vt:lpstr>Now complete your experiment booklet!</vt:lpstr>
      <vt:lpstr>Share your science!</vt:lpstr>
      <vt:lpstr>Share your science!</vt:lpstr>
      <vt:lpstr>PowerPoint Presentation</vt:lpstr>
      <vt:lpstr>What does The Roslin Institute do?</vt:lpstr>
      <vt:lpstr>PowerPoint Presentation</vt:lpstr>
      <vt:lpstr>PowerPoint Presentation</vt:lpstr>
      <vt:lpstr>Watch Tayla tickle a rat!</vt:lpstr>
      <vt:lpstr>What did she find out?</vt:lpstr>
      <vt:lpstr>Think &amp; Discuss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Behaviour Toolkit</dc:title>
  <dc:creator/>
  <cp:lastModifiedBy>QUOIANI Jayne</cp:lastModifiedBy>
  <cp:revision>177</cp:revision>
  <cp:lastPrinted>2019-05-16T15:31:13Z</cp:lastPrinted>
  <dcterms:created xsi:type="dcterms:W3CDTF">2006-08-16T00:00:00Z</dcterms:created>
  <dcterms:modified xsi:type="dcterms:W3CDTF">2019-06-05T18:50:09Z</dcterms:modified>
</cp:coreProperties>
</file>